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26"/>
  </p:notesMasterIdLst>
  <p:handoutMasterIdLst>
    <p:handoutMasterId r:id="rId27"/>
  </p:handoutMasterIdLst>
  <p:sldIdLst>
    <p:sldId id="257" r:id="rId4"/>
    <p:sldId id="340" r:id="rId5"/>
    <p:sldId id="383" r:id="rId6"/>
    <p:sldId id="377" r:id="rId7"/>
    <p:sldId id="373" r:id="rId8"/>
    <p:sldId id="362" r:id="rId9"/>
    <p:sldId id="366" r:id="rId10"/>
    <p:sldId id="386" r:id="rId11"/>
    <p:sldId id="353" r:id="rId12"/>
    <p:sldId id="389" r:id="rId13"/>
    <p:sldId id="351" r:id="rId14"/>
    <p:sldId id="369" r:id="rId15"/>
    <p:sldId id="355" r:id="rId16"/>
    <p:sldId id="371" r:id="rId17"/>
    <p:sldId id="374" r:id="rId18"/>
    <p:sldId id="322" r:id="rId19"/>
    <p:sldId id="316" r:id="rId20"/>
    <p:sldId id="382" r:id="rId21"/>
    <p:sldId id="348" r:id="rId22"/>
    <p:sldId id="349" r:id="rId23"/>
    <p:sldId id="324" r:id="rId24"/>
    <p:sldId id="321" r:id="rId25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962"/>
    <a:srgbClr val="009999"/>
    <a:srgbClr val="E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52" autoAdjust="0"/>
    <p:restoredTop sz="95736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973" cy="496174"/>
          </a:xfrm>
          <a:prstGeom prst="rect">
            <a:avLst/>
          </a:prstGeom>
        </p:spPr>
        <p:txBody>
          <a:bodyPr vert="horz" lIns="91237" tIns="45619" rIns="91237" bIns="4561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118" y="1"/>
            <a:ext cx="2944972" cy="496174"/>
          </a:xfrm>
          <a:prstGeom prst="rect">
            <a:avLst/>
          </a:prstGeom>
        </p:spPr>
        <p:txBody>
          <a:bodyPr vert="horz" lIns="91237" tIns="45619" rIns="91237" bIns="45619" rtlCol="0"/>
          <a:lstStyle>
            <a:lvl1pPr algn="r">
              <a:defRPr sz="1200"/>
            </a:lvl1pPr>
          </a:lstStyle>
          <a:p>
            <a:fld id="{51117676-3DB4-4EEC-AB98-6E448C7431DB}" type="datetimeFigureOut">
              <a:rPr lang="fr-CH" smtClean="0"/>
              <a:t>09.05.2019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9430470"/>
            <a:ext cx="2944973" cy="496173"/>
          </a:xfrm>
          <a:prstGeom prst="rect">
            <a:avLst/>
          </a:prstGeom>
        </p:spPr>
        <p:txBody>
          <a:bodyPr vert="horz" lIns="91237" tIns="45619" rIns="91237" bIns="4561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118" y="9430470"/>
            <a:ext cx="2944972" cy="496173"/>
          </a:xfrm>
          <a:prstGeom prst="rect">
            <a:avLst/>
          </a:prstGeom>
        </p:spPr>
        <p:txBody>
          <a:bodyPr vert="horz" lIns="91237" tIns="45619" rIns="91237" bIns="45619" rtlCol="0" anchor="b"/>
          <a:lstStyle>
            <a:lvl1pPr algn="r">
              <a:defRPr sz="1200"/>
            </a:lvl1pPr>
          </a:lstStyle>
          <a:p>
            <a:fld id="{5CB1167D-4CAB-4252-9D25-7A28440EEB3C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208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973" cy="496174"/>
          </a:xfrm>
          <a:prstGeom prst="rect">
            <a:avLst/>
          </a:prstGeom>
        </p:spPr>
        <p:txBody>
          <a:bodyPr vert="horz" lIns="91237" tIns="45619" rIns="91237" bIns="4561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118" y="1"/>
            <a:ext cx="2944972" cy="496174"/>
          </a:xfrm>
          <a:prstGeom prst="rect">
            <a:avLst/>
          </a:prstGeom>
        </p:spPr>
        <p:txBody>
          <a:bodyPr vert="horz" lIns="91237" tIns="45619" rIns="91237" bIns="45619" rtlCol="0"/>
          <a:lstStyle>
            <a:lvl1pPr algn="r">
              <a:defRPr sz="1200"/>
            </a:lvl1pPr>
          </a:lstStyle>
          <a:p>
            <a:fld id="{4E3D58BE-784B-4B92-B0D2-66D0E0A2B413}" type="datetimeFigureOut">
              <a:rPr lang="fr-CH" smtClean="0"/>
              <a:t>09.05.2019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9" rIns="91237" bIns="45619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12" y="4716026"/>
            <a:ext cx="5438456" cy="4467146"/>
          </a:xfrm>
          <a:prstGeom prst="rect">
            <a:avLst/>
          </a:prstGeom>
        </p:spPr>
        <p:txBody>
          <a:bodyPr vert="horz" lIns="91237" tIns="45619" rIns="91237" bIns="4561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9430470"/>
            <a:ext cx="2944973" cy="496173"/>
          </a:xfrm>
          <a:prstGeom prst="rect">
            <a:avLst/>
          </a:prstGeom>
        </p:spPr>
        <p:txBody>
          <a:bodyPr vert="horz" lIns="91237" tIns="45619" rIns="91237" bIns="4561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118" y="9430470"/>
            <a:ext cx="2944972" cy="496173"/>
          </a:xfrm>
          <a:prstGeom prst="rect">
            <a:avLst/>
          </a:prstGeom>
        </p:spPr>
        <p:txBody>
          <a:bodyPr vert="horz" lIns="91237" tIns="45619" rIns="91237" bIns="45619" rtlCol="0" anchor="b"/>
          <a:lstStyle>
            <a:lvl1pPr algn="r">
              <a:defRPr sz="1200"/>
            </a:lvl1pPr>
          </a:lstStyle>
          <a:p>
            <a:fld id="{109A4524-6977-44C7-A702-A2A1119D1186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238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4524-6977-44C7-A702-A2A1119D1186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5862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4524-6977-44C7-A702-A2A1119D1186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301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4524-6977-44C7-A702-A2A1119D1186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951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347-B883-4551-9D3B-B80AAF587B10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956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D-875B-4928-97B0-5BFED47065A9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549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95FB-F22A-4002-B7FC-599875F86F64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041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1EE0F-9ACF-4C70-BB27-C913EE499C75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9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6B06-7CA3-4340-AC62-F1E3BCC95271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1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B171-5E70-4729-84B6-89E11B52FABA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61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CEF4-7C54-4437-9DE5-513B15659DD8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7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41ADD-0DD9-4317-A9FB-1C6A69A71563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4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61BA6-2C1B-4A40-92A7-AADE06197812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7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C38B-20A0-4B4B-9BBC-F1819E92A33B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74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9792-5354-47A1-B88E-D1D2545D11E5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2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FDB3-CB13-452B-AA64-290E16B509CB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542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C04A-5128-464C-9F5B-B4CDAA0656ED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36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6985-E10F-47CA-B921-955F6BFDC833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64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E666-D177-47ED-AA8F-C53CB870CDA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67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fr-C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691B-1A43-4020-ACF2-A77B8CF60521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18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7CF50-3A92-47F1-88A5-F4589E421827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9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fr-C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B798-761C-49A2-8774-0C1DCEE57D66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90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347-B883-4551-9D3B-B80AAF587B10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28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FDB3-CB13-452B-AA64-290E16B509CB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92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B977-3076-4048-9219-AD92AB3458E9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78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564A-C99F-4E97-98F2-3723703521BF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6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B977-3076-4048-9219-AD92AB3458E9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8503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B3B-73FE-442A-81F4-5828D00CF0EE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09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1858-AD38-4FE5-B91A-A879D59C37B5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589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071C-BCEE-40F3-B999-34E95F655676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43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64D-8CF8-4169-B2B3-98D98F6D6C7E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99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0BC1-3FB0-464F-B2FF-97E4E0CE95F9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80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D-875B-4928-97B0-5BFED47065A9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6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95FB-F22A-4002-B7FC-599875F86F64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564A-C99F-4E97-98F2-3723703521BF}" type="datetime1">
              <a:rPr lang="fr-CH" smtClean="0"/>
              <a:t>09.05.2019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719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B3B-73FE-442A-81F4-5828D00CF0EE}" type="datetime1">
              <a:rPr lang="fr-CH" smtClean="0"/>
              <a:t>09.05.2019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103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1858-AD38-4FE5-B91A-A879D59C37B5}" type="datetime1">
              <a:rPr lang="fr-CH" smtClean="0"/>
              <a:t>09.05.2019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954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071C-BCEE-40F3-B999-34E95F655676}" type="datetime1">
              <a:rPr lang="fr-CH" smtClean="0"/>
              <a:t>09.05.2019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40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64D-8CF8-4169-B2B3-98D98F6D6C7E}" type="datetime1">
              <a:rPr lang="fr-CH" smtClean="0"/>
              <a:t>09.05.2019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6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0BC1-3FB0-464F-B2FF-97E4E0CE95F9}" type="datetime1">
              <a:rPr lang="fr-CH" smtClean="0"/>
              <a:t>09.05.2019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97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3F3F-A978-4279-8A62-94D941F321E7}" type="datetime1">
              <a:rPr lang="fr-CH" smtClean="0"/>
              <a:t>09.05.2019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0DBF7-527E-4FBB-8FFA-4CD519E7A0CE}" type="slidenum">
              <a:rPr lang="fr-CH" smtClean="0"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743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9DEDC-469E-44FD-8CCF-F9477311D1C5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6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3F3F-A978-4279-8A62-94D941F321E7}" type="datetime1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09.05.2019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0DBF7-527E-4FBB-8FFA-4CD519E7A0C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0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unige.ch/philanthropie/en/" TargetMode="Externa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78048" y="558183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Prof. Henry Peter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10696" y="561261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Giovedì 9 maggio 2019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556140" y="2774034"/>
            <a:ext cx="8031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400" b="1" dirty="0">
                <a:ea typeface="+mj-ea"/>
                <a:cs typeface="+mj-cs"/>
              </a:rPr>
              <a:t>La </a:t>
            </a:r>
            <a:r>
              <a:rPr lang="fr-CH" sz="4400" b="1" dirty="0" err="1">
                <a:ea typeface="+mj-ea"/>
                <a:cs typeface="+mj-cs"/>
              </a:rPr>
              <a:t>filantropia</a:t>
            </a:r>
            <a:r>
              <a:rPr lang="fr-CH" sz="4400" b="1" dirty="0">
                <a:ea typeface="+mj-ea"/>
                <a:cs typeface="+mj-cs"/>
              </a:rPr>
              <a:t> quale </a:t>
            </a:r>
            <a:r>
              <a:rPr lang="fr-CH" sz="4400" b="1" dirty="0" err="1">
                <a:ea typeface="+mj-ea"/>
                <a:cs typeface="+mj-cs"/>
              </a:rPr>
              <a:t>cemento</a:t>
            </a:r>
            <a:r>
              <a:rPr lang="fr-CH" sz="4400" b="1" dirty="0">
                <a:ea typeface="+mj-ea"/>
                <a:cs typeface="+mj-cs"/>
              </a:rPr>
              <a:t> delle </a:t>
            </a:r>
            <a:r>
              <a:rPr lang="fr-CH" sz="4400" b="1" dirty="0" err="1">
                <a:ea typeface="+mj-ea"/>
                <a:cs typeface="+mj-cs"/>
              </a:rPr>
              <a:t>imprese</a:t>
            </a:r>
            <a:r>
              <a:rPr lang="fr-CH" sz="4400" b="1" dirty="0">
                <a:ea typeface="+mj-ea"/>
                <a:cs typeface="+mj-cs"/>
              </a:rPr>
              <a:t> </a:t>
            </a:r>
            <a:r>
              <a:rPr lang="fr-CH" sz="4400" b="1" dirty="0" err="1">
                <a:ea typeface="+mj-ea"/>
                <a:cs typeface="+mj-cs"/>
              </a:rPr>
              <a:t>famigliari</a:t>
            </a:r>
            <a:endParaRPr lang="fr-CH" sz="4400" b="1" dirty="0">
              <a:ea typeface="+mj-ea"/>
              <a:cs typeface="+mj-cs"/>
            </a:endParaRPr>
          </a:p>
        </p:txBody>
      </p:sp>
      <p:pic>
        <p:nvPicPr>
          <p:cNvPr id="13" name="Shape 110" descr="centre_phil_en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5" y="156822"/>
            <a:ext cx="2483768" cy="1485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A02415FE-9C04-4574-A970-6CE59C108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2625" y="332880"/>
            <a:ext cx="29241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2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594E2E-ED60-492C-892C-2A3276BB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10</a:t>
            </a:fld>
            <a:endParaRPr lang="fr-CH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40F2CB9-7FD0-4EE4-A0F2-D0377852F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548680"/>
            <a:ext cx="843528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2800" b="1" dirty="0"/>
              <a:t>CSR: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fr-CH" sz="2800" b="1" dirty="0"/>
          </a:p>
          <a:p>
            <a:pPr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2400" dirty="0"/>
              <a:t>«</a:t>
            </a:r>
            <a:r>
              <a:rPr lang="fr-CH" sz="2400" i="1" dirty="0"/>
              <a:t>L</a:t>
            </a:r>
            <a:r>
              <a:rPr lang="it-IT" sz="2400" b="1" i="1" dirty="0"/>
              <a:t>'integrazione volontaria delle preoccupazioni sociali ed ecologiche delle imprese nelle loro operazioni commerciali </a:t>
            </a:r>
            <a:r>
              <a:rPr lang="it-IT" sz="2400" i="1" dirty="0"/>
              <a:t>e nei loro rapporti con le parti interessate [stakeholders]</a:t>
            </a:r>
            <a:r>
              <a:rPr lang="fr-FR" sz="2400" i="1" dirty="0"/>
              <a:t>»</a:t>
            </a:r>
            <a:r>
              <a:rPr lang="fr-CH" sz="2400" i="1" dirty="0"/>
              <a:t> </a:t>
            </a:r>
            <a:r>
              <a:rPr lang="fr-CH" sz="1400" dirty="0"/>
              <a:t>(</a:t>
            </a:r>
            <a:r>
              <a:rPr lang="fr-CH" sz="1400" dirty="0" err="1"/>
              <a:t>Commissione</a:t>
            </a:r>
            <a:r>
              <a:rPr lang="fr-CH" sz="1400" dirty="0"/>
              <a:t> </a:t>
            </a:r>
            <a:r>
              <a:rPr lang="fr-CH" sz="1400" dirty="0" err="1"/>
              <a:t>Europea</a:t>
            </a:r>
            <a:r>
              <a:rPr lang="fr-CH" sz="1400" dirty="0"/>
              <a:t>, 2006)</a:t>
            </a:r>
          </a:p>
          <a:p>
            <a:pPr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fr-CH" sz="1400" dirty="0"/>
          </a:p>
          <a:p>
            <a:pPr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Obbiettivo: </a:t>
            </a:r>
            <a:r>
              <a:rPr lang="it-IT" sz="2400" b="1" dirty="0"/>
              <a:t>far sì che le aziende si comportino conformemente agli SDG</a:t>
            </a:r>
          </a:p>
          <a:p>
            <a:pPr marL="0" indent="0">
              <a:spcBef>
                <a:spcPts val="1200"/>
              </a:spcBef>
              <a:buNone/>
            </a:pPr>
            <a:endParaRPr lang="fr-CH" sz="2400" dirty="0"/>
          </a:p>
          <a:p>
            <a:pPr marL="0" indent="0">
              <a:spcBef>
                <a:spcPts val="1200"/>
              </a:spcBef>
              <a:buNone/>
            </a:pPr>
            <a:endParaRPr lang="it-IT" dirty="0"/>
          </a:p>
          <a:p>
            <a:pPr marL="0" indent="0">
              <a:spcBef>
                <a:spcPts val="1200"/>
              </a:spcBef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1334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E9F88-D53B-4A6A-9BC8-4995ECDAD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48679"/>
            <a:ext cx="8507288" cy="617279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B-</a:t>
            </a:r>
            <a:r>
              <a:rPr lang="it-CH" b="1" dirty="0" err="1"/>
              <a:t>Corporations</a:t>
            </a:r>
            <a:r>
              <a:rPr lang="it-CH" b="1" dirty="0"/>
              <a:t> (aziende "ibride"):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it-CH" sz="6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Imprese che </a:t>
            </a:r>
            <a:r>
              <a:rPr lang="it-IT" sz="2400" b="1" dirty="0"/>
              <a:t>integrano obiettivi sociali e ambientali </a:t>
            </a:r>
            <a:r>
              <a:rPr lang="it-IT" sz="2400" dirty="0"/>
              <a:t>nelle loro attività e modelli di business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… quindi che si comportano in modo socialmente responsabile (CSR) e </a:t>
            </a:r>
            <a:r>
              <a:rPr lang="it-IT" sz="2400" b="1" dirty="0"/>
              <a:t>conformemente agli SDG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b="1" dirty="0"/>
              <a:t>Certi paesi hanno legiferato </a:t>
            </a:r>
            <a:r>
              <a:rPr lang="it-IT" sz="2400" dirty="0"/>
              <a:t>in materia (USA/Italia (2016)/Non CH)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La qualifica di «B-</a:t>
            </a:r>
            <a:r>
              <a:rPr lang="it-IT" sz="2400" dirty="0" err="1"/>
              <a:t>Corp</a:t>
            </a:r>
            <a:r>
              <a:rPr lang="it-IT" sz="2400" dirty="0"/>
              <a:t>» è anche </a:t>
            </a:r>
            <a:r>
              <a:rPr lang="it-IT" sz="2400" b="1" dirty="0"/>
              <a:t>conferita da una NGO </a:t>
            </a:r>
            <a:r>
              <a:rPr lang="it-IT" sz="2400" dirty="0"/>
              <a:t>(</a:t>
            </a:r>
            <a:r>
              <a:rPr lang="it-IT" sz="2400" b="1" dirty="0" err="1"/>
              <a:t>BLab</a:t>
            </a:r>
            <a:r>
              <a:rPr lang="it-IT" sz="2400" dirty="0"/>
              <a:t>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Sono anche chiamate «ibride» in quanto il loro scopo è al contempo </a:t>
            </a:r>
            <a:r>
              <a:rPr lang="it-IT" sz="2400" b="1" i="1" dirty="0"/>
              <a:t>profit</a:t>
            </a:r>
            <a:r>
              <a:rPr lang="it-IT" sz="2400" b="1" dirty="0"/>
              <a:t> e </a:t>
            </a:r>
            <a:r>
              <a:rPr lang="it-IT" sz="2400" b="1" i="1" dirty="0"/>
              <a:t>non-profit</a:t>
            </a:r>
          </a:p>
          <a:p>
            <a:pPr marL="0" lvl="1" indent="0">
              <a:spcBef>
                <a:spcPts val="1200"/>
              </a:spcBef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it-CH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CD63CE-C19D-4A3F-BF3D-B541F257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75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AAD9CB1-8897-422B-94AF-C8EB8C66B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908" y="1124744"/>
            <a:ext cx="5654380" cy="3415945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A36E62-808B-4A9E-ABEE-AD92548A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12</a:t>
            </a:fld>
            <a:endParaRPr lang="fr-CH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AF257AE-428B-4E2C-AC41-F9EDE62A7F34}"/>
              </a:ext>
            </a:extLst>
          </p:cNvPr>
          <p:cNvSpPr txBox="1"/>
          <p:nvPr/>
        </p:nvSpPr>
        <p:spPr>
          <a:xfrm>
            <a:off x="1259632" y="4624875"/>
            <a:ext cx="662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1200" u="sng" dirty="0"/>
              <a:t>Fonte</a:t>
            </a:r>
            <a:r>
              <a:rPr lang="it-CH" sz="1200" dirty="0"/>
              <a:t>: Margherita Bianchini, Cecilia Sertoli, </a:t>
            </a:r>
            <a:r>
              <a:rPr lang="it-IT" sz="1200" dirty="0"/>
              <a:t>Una ricerca Assonime sulle società </a:t>
            </a:r>
            <a:r>
              <a:rPr lang="it-CH" sz="1200" dirty="0"/>
              <a:t>benefit, </a:t>
            </a:r>
            <a:r>
              <a:rPr lang="it-IT" sz="1200" dirty="0"/>
              <a:t>Dati empirici, prassi statutaria e prospettive, 2018 </a:t>
            </a:r>
            <a:endParaRPr lang="it-CH" sz="12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9190F4-D054-4137-B2E0-5BAD7B522145}"/>
              </a:ext>
            </a:extLst>
          </p:cNvPr>
          <p:cNvSpPr txBox="1"/>
          <p:nvPr/>
        </p:nvSpPr>
        <p:spPr>
          <a:xfrm>
            <a:off x="683568" y="525905"/>
            <a:ext cx="68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CH" sz="2400" b="1" dirty="0"/>
              <a:t>Numero rapidamente crescente di B-</a:t>
            </a:r>
            <a:r>
              <a:rPr lang="it-CH" sz="2400" b="1" dirty="0" err="1"/>
              <a:t>Corp</a:t>
            </a:r>
            <a:r>
              <a:rPr lang="it-CH" sz="2400" b="1" dirty="0"/>
              <a:t> in Italia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05D5719-3011-4BC0-B95E-A2C6CBCE8D5D}"/>
              </a:ext>
            </a:extLst>
          </p:cNvPr>
          <p:cNvSpPr/>
          <p:nvPr/>
        </p:nvSpPr>
        <p:spPr>
          <a:xfrm>
            <a:off x="457200" y="5402243"/>
            <a:ext cx="81838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it-IT" sz="2800" b="1" dirty="0">
                <a:solidFill>
                  <a:srgbClr val="FF0000"/>
                </a:solidFill>
              </a:rPr>
              <a:t>Quindi convergenza CSR/B-</a:t>
            </a:r>
            <a:r>
              <a:rPr lang="it-IT" sz="2800" b="1" dirty="0" err="1">
                <a:solidFill>
                  <a:srgbClr val="FF0000"/>
                </a:solidFill>
              </a:rPr>
              <a:t>Corp</a:t>
            </a:r>
            <a:r>
              <a:rPr lang="it-IT" sz="2800" b="1" dirty="0">
                <a:solidFill>
                  <a:srgbClr val="FF0000"/>
                </a:solidFill>
              </a:rPr>
              <a:t>/SDG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 public </a:t>
            </a:r>
            <a:r>
              <a:rPr lang="it-IT" sz="28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good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  filantropia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0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2E4482-DDF9-4EEC-86F2-08E52FCC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13</a:t>
            </a:fld>
            <a:endParaRPr lang="fr-CH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41B79E2-DB1C-4263-8DD2-BD20F1B77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7" y="2115287"/>
            <a:ext cx="2880320" cy="4065316"/>
          </a:xfrm>
          <a:prstGeom prst="rect">
            <a:avLst/>
          </a:prstGeom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DD7B4149-6E5D-4C3F-A9F9-F141A96945C1}"/>
              </a:ext>
            </a:extLst>
          </p:cNvPr>
          <p:cNvSpPr/>
          <p:nvPr/>
        </p:nvSpPr>
        <p:spPr>
          <a:xfrm>
            <a:off x="4894422" y="5059691"/>
            <a:ext cx="3317556" cy="237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B69ACAAC-7819-4C26-A368-3ED426CE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CH" sz="3200" b="1" dirty="0">
                <a:solidFill>
                  <a:srgbClr val="DB0962"/>
                </a:solidFill>
              </a:rPr>
              <a:t>Le </a:t>
            </a:r>
            <a:r>
              <a:rPr lang="fr-CH" sz="3200" b="1" dirty="0" err="1">
                <a:solidFill>
                  <a:srgbClr val="DB0962"/>
                </a:solidFill>
              </a:rPr>
              <a:t>attività</a:t>
            </a:r>
            <a:r>
              <a:rPr lang="fr-CH" sz="3200" b="1" dirty="0">
                <a:solidFill>
                  <a:srgbClr val="DB0962"/>
                </a:solidFill>
              </a:rPr>
              <a:t> non-profit </a:t>
            </a:r>
            <a:r>
              <a:rPr lang="fr-CH" sz="3200" b="1" dirty="0" err="1">
                <a:solidFill>
                  <a:srgbClr val="DB0962"/>
                </a:solidFill>
              </a:rPr>
              <a:t>dell’impresa</a:t>
            </a:r>
            <a:r>
              <a:rPr lang="fr-CH" sz="3200" b="1" dirty="0">
                <a:solidFill>
                  <a:srgbClr val="DB0962"/>
                </a:solidFill>
              </a:rPr>
              <a:t>/</a:t>
            </a:r>
            <a:r>
              <a:rPr lang="fr-CH" sz="3200" b="1" dirty="0" err="1">
                <a:solidFill>
                  <a:srgbClr val="DB0962"/>
                </a:solidFill>
              </a:rPr>
              <a:t>famiglia</a:t>
            </a:r>
            <a:r>
              <a:rPr lang="fr-CH" sz="3200" b="1" dirty="0">
                <a:solidFill>
                  <a:srgbClr val="DB0962"/>
                </a:solidFill>
              </a:rPr>
              <a:t> </a:t>
            </a:r>
            <a:r>
              <a:rPr lang="fr-CH" sz="3200" b="1" dirty="0" err="1">
                <a:solidFill>
                  <a:srgbClr val="DB0962"/>
                </a:solidFill>
              </a:rPr>
              <a:t>possono</a:t>
            </a:r>
            <a:r>
              <a:rPr lang="fr-CH" sz="3200" b="1" dirty="0">
                <a:solidFill>
                  <a:srgbClr val="DB0962"/>
                </a:solidFill>
              </a:rPr>
              <a:t> anche </a:t>
            </a:r>
            <a:r>
              <a:rPr lang="fr-CH" sz="3200" b="1" dirty="0" err="1">
                <a:solidFill>
                  <a:srgbClr val="DB0962"/>
                </a:solidFill>
              </a:rPr>
              <a:t>essere</a:t>
            </a:r>
            <a:r>
              <a:rPr lang="fr-CH" sz="3200" b="1" dirty="0">
                <a:solidFill>
                  <a:srgbClr val="DB0962"/>
                </a:solidFill>
              </a:rPr>
              <a:t> </a:t>
            </a:r>
            <a:r>
              <a:rPr lang="fr-CH" sz="3200" b="1" dirty="0" err="1">
                <a:solidFill>
                  <a:srgbClr val="DB0962"/>
                </a:solidFill>
              </a:rPr>
              <a:t>svolte</a:t>
            </a:r>
            <a:r>
              <a:rPr lang="fr-CH" sz="3200" b="1" dirty="0">
                <a:solidFill>
                  <a:srgbClr val="DB0962"/>
                </a:solidFill>
              </a:rPr>
              <a:t> </a:t>
            </a:r>
            <a:r>
              <a:rPr lang="fr-CH" sz="3200" b="1" dirty="0" err="1">
                <a:solidFill>
                  <a:srgbClr val="DB0962"/>
                </a:solidFill>
              </a:rPr>
              <a:t>tramite</a:t>
            </a:r>
            <a:r>
              <a:rPr lang="fr-CH" sz="3200" b="1" dirty="0">
                <a:solidFill>
                  <a:srgbClr val="DB0962"/>
                </a:solidFill>
              </a:rPr>
              <a:t> </a:t>
            </a:r>
            <a:r>
              <a:rPr lang="fr-CH" sz="3200" b="1" dirty="0" err="1">
                <a:solidFill>
                  <a:srgbClr val="DB0962"/>
                </a:solidFill>
              </a:rPr>
              <a:t>fondazioni</a:t>
            </a:r>
            <a:endParaRPr lang="it-CH" sz="2800" b="1" dirty="0">
              <a:solidFill>
                <a:srgbClr val="DB0962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9273D0E-C92D-4402-AD9B-0C07DC5D448C}"/>
              </a:ext>
            </a:extLst>
          </p:cNvPr>
          <p:cNvSpPr txBox="1"/>
          <p:nvPr/>
        </p:nvSpPr>
        <p:spPr>
          <a:xfrm>
            <a:off x="683568" y="6453336"/>
            <a:ext cx="8003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1400" u="sng" dirty="0"/>
              <a:t>Fonte</a:t>
            </a:r>
            <a:r>
              <a:rPr lang="it-CH" sz="1400" dirty="0"/>
              <a:t>: </a:t>
            </a:r>
            <a:r>
              <a:rPr lang="fr-FR" sz="1400" dirty="0" err="1"/>
              <a:t>Rapporto</a:t>
            </a:r>
            <a:r>
              <a:rPr lang="fr-FR" sz="1400" dirty="0"/>
              <a:t> </a:t>
            </a:r>
            <a:r>
              <a:rPr lang="fr-FR" sz="1400" dirty="0" err="1"/>
              <a:t>sulle</a:t>
            </a:r>
            <a:r>
              <a:rPr lang="fr-FR" sz="1400" dirty="0"/>
              <a:t> </a:t>
            </a:r>
            <a:r>
              <a:rPr lang="fr-FR" sz="1400" dirty="0" err="1"/>
              <a:t>fondazioni</a:t>
            </a:r>
            <a:r>
              <a:rPr lang="fr-FR" sz="1400" dirty="0"/>
              <a:t> in Svizzera, CEPS </a:t>
            </a:r>
            <a:r>
              <a:rPr lang="fr-FR" sz="1400" dirty="0" err="1"/>
              <a:t>Forschung</a:t>
            </a:r>
            <a:r>
              <a:rPr lang="fr-FR" sz="1400" dirty="0"/>
              <a:t> </a:t>
            </a:r>
            <a:r>
              <a:rPr lang="fr-FR" sz="1400" dirty="0" err="1"/>
              <a:t>und</a:t>
            </a:r>
            <a:r>
              <a:rPr lang="fr-FR" sz="1400" dirty="0"/>
              <a:t> Praxis – Vol. 20, 2019 </a:t>
            </a:r>
            <a:endParaRPr lang="it-CH" sz="140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9944E3D-BE0D-4709-86A3-9389240FB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005" y="1934840"/>
            <a:ext cx="2727989" cy="4518496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EAD12442-8A6D-4454-BE94-74B7D50312CC}"/>
              </a:ext>
            </a:extLst>
          </p:cNvPr>
          <p:cNvSpPr/>
          <p:nvPr/>
        </p:nvSpPr>
        <p:spPr>
          <a:xfrm>
            <a:off x="4857439" y="5843905"/>
            <a:ext cx="3317556" cy="237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8695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2E4482-DDF9-4EEC-86F2-08E52FCC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14</a:t>
            </a:fld>
            <a:endParaRPr lang="fr-CH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DB99227-6B19-4469-AEF3-44864568B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310" y="1237129"/>
            <a:ext cx="6415662" cy="4420957"/>
          </a:xfrm>
          <a:prstGeom prst="rect">
            <a:avLst/>
          </a:prstGeom>
        </p:spPr>
      </p:pic>
      <p:sp>
        <p:nvSpPr>
          <p:cNvPr id="8" name="Ovale 7">
            <a:extLst>
              <a:ext uri="{FF2B5EF4-FFF2-40B4-BE49-F238E27FC236}">
                <a16:creationId xmlns:a16="http://schemas.microsoft.com/office/drawing/2014/main" id="{AB4356D6-FACF-47C2-B5B4-FA90F0D249A8}"/>
              </a:ext>
            </a:extLst>
          </p:cNvPr>
          <p:cNvSpPr/>
          <p:nvPr/>
        </p:nvSpPr>
        <p:spPr>
          <a:xfrm>
            <a:off x="4587488" y="3766837"/>
            <a:ext cx="1556341" cy="14805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9273D0E-C92D-4402-AD9B-0C07DC5D448C}"/>
              </a:ext>
            </a:extLst>
          </p:cNvPr>
          <p:cNvSpPr txBox="1"/>
          <p:nvPr/>
        </p:nvSpPr>
        <p:spPr>
          <a:xfrm>
            <a:off x="683568" y="6453336"/>
            <a:ext cx="8003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1400" u="sng" dirty="0"/>
              <a:t>Fonte</a:t>
            </a:r>
            <a:r>
              <a:rPr lang="it-CH" sz="1400" dirty="0"/>
              <a:t>: </a:t>
            </a:r>
            <a:r>
              <a:rPr lang="fr-FR" sz="1400" dirty="0" err="1"/>
              <a:t>Rapporto</a:t>
            </a:r>
            <a:r>
              <a:rPr lang="fr-FR" sz="1400" dirty="0"/>
              <a:t> </a:t>
            </a:r>
            <a:r>
              <a:rPr lang="fr-FR" sz="1400" dirty="0" err="1"/>
              <a:t>sulle</a:t>
            </a:r>
            <a:r>
              <a:rPr lang="fr-FR" sz="1400" dirty="0"/>
              <a:t> </a:t>
            </a:r>
            <a:r>
              <a:rPr lang="fr-FR" sz="1400" dirty="0" err="1"/>
              <a:t>fondazioni</a:t>
            </a:r>
            <a:r>
              <a:rPr lang="fr-FR" sz="1400" dirty="0"/>
              <a:t> in Svizzera, CEPS </a:t>
            </a:r>
            <a:r>
              <a:rPr lang="fr-FR" sz="1400" dirty="0" err="1"/>
              <a:t>Forschung</a:t>
            </a:r>
            <a:r>
              <a:rPr lang="fr-FR" sz="1400" dirty="0"/>
              <a:t> </a:t>
            </a:r>
            <a:r>
              <a:rPr lang="fr-FR" sz="1400" dirty="0" err="1"/>
              <a:t>und</a:t>
            </a:r>
            <a:r>
              <a:rPr lang="fr-FR" sz="1400" dirty="0"/>
              <a:t> Praxis – Vol. 20, 2019 </a:t>
            </a:r>
            <a:endParaRPr lang="it-CH" sz="1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45E663-1CCA-47F7-91B6-83119FBF2340}"/>
              </a:ext>
            </a:extLst>
          </p:cNvPr>
          <p:cNvSpPr txBox="1"/>
          <p:nvPr/>
        </p:nvSpPr>
        <p:spPr>
          <a:xfrm>
            <a:off x="395536" y="335141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CH" sz="2400" b="1" dirty="0"/>
              <a:t>Densità di fondazioni per cantone (fondazioni per 10.000 abitanti)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8AE19A4-FC61-41CD-B8E3-E37AABDB849D}"/>
              </a:ext>
            </a:extLst>
          </p:cNvPr>
          <p:cNvSpPr/>
          <p:nvPr/>
        </p:nvSpPr>
        <p:spPr>
          <a:xfrm>
            <a:off x="1115616" y="1066905"/>
            <a:ext cx="18002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C0654B9-10D3-435D-A395-D33E3FE203EF}"/>
              </a:ext>
            </a:extLst>
          </p:cNvPr>
          <p:cNvSpPr/>
          <p:nvPr/>
        </p:nvSpPr>
        <p:spPr>
          <a:xfrm>
            <a:off x="1115616" y="5407639"/>
            <a:ext cx="68407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569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9772D0-1439-472F-AE52-2010183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15</a:t>
            </a:fld>
            <a:endParaRPr lang="fr-CH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48172D0-7DE1-494A-AE26-5B2FC19D6CFB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H" sz="4000" b="1" dirty="0">
                <a:solidFill>
                  <a:srgbClr val="DB0962"/>
                </a:solidFill>
              </a:rPr>
            </a:br>
            <a:endParaRPr lang="it-CH" b="1" dirty="0">
              <a:solidFill>
                <a:srgbClr val="DB0962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B6A13D0-2BDA-4C99-9C77-109693BE255A}"/>
              </a:ext>
            </a:extLst>
          </p:cNvPr>
          <p:cNvSpPr/>
          <p:nvPr/>
        </p:nvSpPr>
        <p:spPr>
          <a:xfrm>
            <a:off x="395536" y="217538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CH" sz="3600" b="1" dirty="0">
                <a:solidFill>
                  <a:srgbClr val="DB0962"/>
                </a:solidFill>
                <a:latin typeface="+mj-lt"/>
                <a:ea typeface="+mj-ea"/>
                <a:cs typeface="+mj-cs"/>
              </a:rPr>
              <a:t>Un orientamento «filantropico» è nell'interesse ben compreso della famiglia e dell’azienda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04F16CB-8F97-4792-9DC1-735924CD373F}"/>
              </a:ext>
            </a:extLst>
          </p:cNvPr>
          <p:cNvSpPr/>
          <p:nvPr/>
        </p:nvSpPr>
        <p:spPr>
          <a:xfrm>
            <a:off x="518864" y="1971864"/>
            <a:ext cx="8229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Della </a:t>
            </a:r>
            <a:r>
              <a:rPr lang="en-US" sz="3200" b="1" dirty="0" err="1"/>
              <a:t>famiglia</a:t>
            </a:r>
            <a:endParaRPr lang="en-US" sz="3200" b="1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Motivazione</a:t>
            </a:r>
            <a:r>
              <a:rPr lang="en-US" sz="2400" b="1" dirty="0"/>
              <a:t> e </a:t>
            </a:r>
            <a:r>
              <a:rPr lang="en-US" sz="2400" b="1" dirty="0" err="1"/>
              <a:t>inserimento</a:t>
            </a:r>
            <a:r>
              <a:rPr lang="en-US" sz="2400" b="1" dirty="0"/>
              <a:t> </a:t>
            </a:r>
            <a:r>
              <a:rPr lang="en-US" sz="2400" dirty="0" err="1"/>
              <a:t>delle</a:t>
            </a:r>
            <a:r>
              <a:rPr lang="en-US" sz="2400" dirty="0"/>
              <a:t> “next generations”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err="1"/>
              <a:t>Coinvolgimento</a:t>
            </a:r>
            <a:r>
              <a:rPr lang="en-US" sz="2400" dirty="0"/>
              <a:t> di </a:t>
            </a:r>
            <a:r>
              <a:rPr lang="en-US" sz="2400" b="1" dirty="0" err="1"/>
              <a:t>membri</a:t>
            </a:r>
            <a:r>
              <a:rPr lang="en-US" sz="2400" b="1" dirty="0"/>
              <a:t> </a:t>
            </a:r>
            <a:r>
              <a:rPr lang="en-US" sz="2400" b="1" dirty="0" err="1"/>
              <a:t>aventi</a:t>
            </a:r>
            <a:r>
              <a:rPr lang="en-US" sz="2400" b="1" dirty="0"/>
              <a:t> </a:t>
            </a:r>
            <a:r>
              <a:rPr lang="en-US" sz="2400" b="1" dirty="0" err="1"/>
              <a:t>altri</a:t>
            </a:r>
            <a:r>
              <a:rPr lang="en-US" sz="2400" b="1" dirty="0"/>
              <a:t> </a:t>
            </a:r>
            <a:r>
              <a:rPr lang="en-US" sz="2400" b="1" i="1" dirty="0"/>
              <a:t>skills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i="1" dirty="0"/>
              <a:t>“Philanthropy </a:t>
            </a:r>
            <a:r>
              <a:rPr lang="en-US" sz="2400" b="1" i="1" dirty="0"/>
              <a:t>can play a big part in bringing families together</a:t>
            </a:r>
            <a:r>
              <a:rPr lang="en-US" sz="2400" i="1" dirty="0"/>
              <a:t>” </a:t>
            </a:r>
            <a:r>
              <a:rPr lang="en-US" dirty="0"/>
              <a:t>(Charles Collier, </a:t>
            </a:r>
            <a:r>
              <a:rPr lang="en-US" i="1" dirty="0"/>
              <a:t>Wealth in families</a:t>
            </a:r>
            <a:r>
              <a:rPr lang="en-US" dirty="0"/>
              <a:t>, 2012)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err="1"/>
              <a:t>Contribuisce</a:t>
            </a:r>
            <a:r>
              <a:rPr lang="en-US" sz="2400" dirty="0"/>
              <a:t> </a:t>
            </a:r>
            <a:r>
              <a:rPr lang="en-US" sz="2400" dirty="0" err="1"/>
              <a:t>quindi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b="1" dirty="0" err="1"/>
              <a:t>coesione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famiglia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i="1" dirty="0"/>
              <a:t>“A family foundation has </a:t>
            </a:r>
            <a:r>
              <a:rPr lang="en-US" sz="2400" b="1" i="1" dirty="0"/>
              <a:t>two missions</a:t>
            </a:r>
            <a:r>
              <a:rPr lang="en-US" sz="2400" i="1" dirty="0"/>
              <a:t>. One is to serve the community </a:t>
            </a:r>
            <a:r>
              <a:rPr lang="it-CH" sz="2400" i="1" dirty="0" err="1"/>
              <a:t>through</a:t>
            </a:r>
            <a:r>
              <a:rPr lang="it-CH" sz="2400" i="1" dirty="0"/>
              <a:t> </a:t>
            </a:r>
            <a:r>
              <a:rPr lang="it-CH" sz="2400" i="1" dirty="0" err="1"/>
              <a:t>philanthropic</a:t>
            </a:r>
            <a:r>
              <a:rPr lang="it-CH" sz="2400" i="1" dirty="0"/>
              <a:t> </a:t>
            </a:r>
            <a:r>
              <a:rPr lang="it-CH" sz="2400" i="1" dirty="0" err="1"/>
              <a:t>means</a:t>
            </a:r>
            <a:r>
              <a:rPr lang="it-CH" sz="2400" i="1" dirty="0"/>
              <a:t>. The </a:t>
            </a:r>
            <a:r>
              <a:rPr lang="en-US" sz="2400" i="1" dirty="0"/>
              <a:t>other is to serve the family” </a:t>
            </a:r>
            <a:r>
              <a:rPr lang="en-US" dirty="0"/>
              <a:t>(Randy </a:t>
            </a:r>
            <a:r>
              <a:rPr lang="en-US" dirty="0" err="1"/>
              <a:t>Ottinger</a:t>
            </a:r>
            <a:r>
              <a:rPr lang="en-US" dirty="0"/>
              <a:t> (2008) </a:t>
            </a:r>
            <a:r>
              <a:rPr lang="en-US" i="1" dirty="0"/>
              <a:t>Beyond Success: Building a personal, financial and philanthropic legacy</a:t>
            </a:r>
            <a:r>
              <a:rPr lang="en-US" dirty="0"/>
              <a:t>. McGraw Hill: New York, p.238)</a:t>
            </a:r>
          </a:p>
        </p:txBody>
      </p:sp>
    </p:spTree>
    <p:extLst>
      <p:ext uri="{BB962C8B-B14F-4D97-AF65-F5344CB8AC3E}">
        <p14:creationId xmlns:p14="http://schemas.microsoft.com/office/powerpoint/2010/main" val="189264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206DF0-2C6C-4AF5-B610-D238987B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… e </a:t>
            </a:r>
            <a:r>
              <a:rPr lang="en-US" b="1" dirty="0" err="1"/>
              <a:t>dell’azienda</a:t>
            </a:r>
            <a:endParaRPr lang="en-US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Immagine</a:t>
            </a:r>
            <a:r>
              <a:rPr lang="en-US" sz="2400" dirty="0"/>
              <a:t> (</a:t>
            </a:r>
            <a:r>
              <a:rPr lang="en-US" sz="2400" i="1" dirty="0"/>
              <a:t>reputation and benefits</a:t>
            </a:r>
            <a:r>
              <a:rPr lang="en-US" sz="2400" dirty="0"/>
              <a:t>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Clienti</a:t>
            </a:r>
            <a:endParaRPr lang="en-US" sz="24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Comunità</a:t>
            </a:r>
            <a:r>
              <a:rPr lang="en-US" sz="2400" b="1" dirty="0"/>
              <a:t> </a:t>
            </a:r>
            <a:r>
              <a:rPr lang="en-US" sz="2400" b="1" dirty="0" err="1"/>
              <a:t>pubbliche</a:t>
            </a:r>
            <a:endParaRPr lang="en-US" sz="24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Motivazione</a:t>
            </a:r>
            <a:r>
              <a:rPr lang="en-US" sz="2400" b="1" dirty="0"/>
              <a:t>/</a:t>
            </a:r>
            <a:r>
              <a:rPr lang="en-US" sz="2400" b="1" dirty="0" err="1"/>
              <a:t>fidelizazzione</a:t>
            </a:r>
            <a:r>
              <a:rPr lang="en-US" sz="2400" b="1" dirty="0"/>
              <a:t> </a:t>
            </a:r>
            <a:r>
              <a:rPr lang="en-US" sz="2400" b="1" dirty="0" err="1"/>
              <a:t>dei</a:t>
            </a:r>
            <a:r>
              <a:rPr lang="en-US" sz="2400" b="1" dirty="0"/>
              <a:t> </a:t>
            </a:r>
            <a:r>
              <a:rPr lang="en-US" sz="2400" b="1" dirty="0" err="1"/>
              <a:t>dirigenti</a:t>
            </a:r>
            <a:r>
              <a:rPr lang="en-US" sz="2400" b="1" dirty="0"/>
              <a:t> e del </a:t>
            </a:r>
            <a:r>
              <a:rPr lang="en-US" sz="2400" b="1" dirty="0" err="1"/>
              <a:t>personale</a:t>
            </a:r>
            <a:endParaRPr lang="en-US" sz="24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err="1"/>
              <a:t>Contribuisce</a:t>
            </a:r>
            <a:r>
              <a:rPr lang="en-US" sz="2400" dirty="0"/>
              <a:t> ad </a:t>
            </a:r>
            <a:r>
              <a:rPr lang="en-US" sz="2400" b="1" dirty="0" err="1"/>
              <a:t>attrarre</a:t>
            </a:r>
            <a:r>
              <a:rPr lang="en-US" sz="2400" b="1" dirty="0"/>
              <a:t> </a:t>
            </a:r>
            <a:r>
              <a:rPr lang="en-US" sz="2400" b="1" dirty="0" err="1"/>
              <a:t>talenti</a:t>
            </a:r>
            <a:endParaRPr lang="en-US" sz="24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2400" dirty="0"/>
              <a:t>«</a:t>
            </a:r>
            <a:r>
              <a:rPr lang="it-CH" sz="2400" b="1" i="1" dirty="0"/>
              <a:t>Secret to </a:t>
            </a:r>
            <a:r>
              <a:rPr lang="it-CH" sz="2400" b="1" i="1" dirty="0" err="1"/>
              <a:t>lasting</a:t>
            </a:r>
            <a:r>
              <a:rPr lang="it-CH" sz="2400" b="1" i="1" dirty="0"/>
              <a:t> success</a:t>
            </a:r>
            <a:r>
              <a:rPr lang="it-CH" sz="2400" i="1" dirty="0"/>
              <a:t>: </a:t>
            </a:r>
            <a:r>
              <a:rPr lang="it-CH" sz="2400" b="1" i="1" dirty="0" err="1"/>
              <a:t>Engage</a:t>
            </a:r>
            <a:r>
              <a:rPr lang="it-CH" sz="2400" b="1" i="1" dirty="0"/>
              <a:t> in </a:t>
            </a:r>
            <a:r>
              <a:rPr lang="it-CH" sz="2400" b="1" i="1" dirty="0" err="1"/>
              <a:t>philantropic</a:t>
            </a:r>
            <a:r>
              <a:rPr lang="it-CH" sz="2400" b="1" i="1" dirty="0"/>
              <a:t> </a:t>
            </a:r>
            <a:r>
              <a:rPr lang="it-CH" sz="2400" b="1" i="1" dirty="0" err="1"/>
              <a:t>activities</a:t>
            </a:r>
            <a:r>
              <a:rPr lang="it-CH" sz="2400" b="1" i="1" dirty="0"/>
              <a:t> </a:t>
            </a:r>
            <a:r>
              <a:rPr lang="it-CH" sz="2400" i="1" dirty="0"/>
              <a:t>(</a:t>
            </a:r>
            <a:r>
              <a:rPr lang="it-CH" sz="2400" b="1" i="1" dirty="0"/>
              <a:t>81%</a:t>
            </a:r>
            <a:r>
              <a:rPr lang="it-CH" sz="2400" i="1" dirty="0"/>
              <a:t>)</a:t>
            </a:r>
            <a:r>
              <a:rPr lang="it-CH" sz="2400" dirty="0"/>
              <a:t>» (</a:t>
            </a:r>
            <a:r>
              <a:rPr lang="en-US" sz="2400" dirty="0"/>
              <a:t>Staying power: how do family businesses create lasting success? Global survey of the world’s largest family businesses, </a:t>
            </a:r>
            <a:r>
              <a:rPr lang="en-US" sz="2400" b="1" dirty="0"/>
              <a:t>EY, 2017</a:t>
            </a:r>
            <a:r>
              <a:rPr lang="en-US" sz="2400" dirty="0"/>
              <a:t>, p. 3 (</a:t>
            </a:r>
            <a:r>
              <a:rPr lang="it-CH" sz="2400" dirty="0"/>
              <a:t>ey.com/</a:t>
            </a:r>
            <a:r>
              <a:rPr lang="it-CH" sz="2400" dirty="0" err="1"/>
              <a:t>stayingpower</a:t>
            </a:r>
            <a:r>
              <a:rPr lang="it-CH" sz="2400" dirty="0"/>
              <a:t>))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CH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111FC8-0082-4AA5-8993-8BBF27E9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461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356293"/>
            <a:ext cx="5495208" cy="469800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72804"/>
            <a:ext cx="8583551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CH" b="1" dirty="0" err="1"/>
              <a:t>Filantropia</a:t>
            </a:r>
            <a:r>
              <a:rPr lang="fr-CH" b="1" dirty="0"/>
              <a:t>/CSR: </a:t>
            </a:r>
            <a:r>
              <a:rPr lang="fr-CH" b="1" dirty="0" err="1"/>
              <a:t>un’opportunità</a:t>
            </a:r>
            <a:r>
              <a:rPr lang="fr-CH" b="1" dirty="0"/>
              <a:t> per l’</a:t>
            </a:r>
            <a:r>
              <a:rPr lang="fr-CH" b="1" dirty="0" err="1"/>
              <a:t>azienda</a:t>
            </a:r>
            <a:r>
              <a:rPr lang="fr-CH" b="1" dirty="0"/>
              <a:t> (</a:t>
            </a:r>
            <a:r>
              <a:rPr lang="fr-CH" b="1" i="1" dirty="0">
                <a:solidFill>
                  <a:srgbClr val="E3001B"/>
                </a:solidFill>
              </a:rPr>
              <a:t>business case</a:t>
            </a:r>
            <a:r>
              <a:rPr lang="fr-CH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sz="1400" b="1" dirty="0">
              <a:solidFill>
                <a:srgbClr val="009999"/>
              </a:solidFill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D6B06-7CA3-4340-AC62-F1E3BCC95271}" type="slidenum">
              <a:rPr lang="fr-FR" altLang="fr-FR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-635553" y="3373960"/>
            <a:ext cx="4252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i="1" dirty="0" err="1"/>
              <a:t>Vantaggio</a:t>
            </a:r>
            <a:r>
              <a:rPr lang="fr-CH" sz="1600" b="1" i="1" dirty="0"/>
              <a:t> per il bene </a:t>
            </a:r>
            <a:r>
              <a:rPr lang="fr-CH" sz="1600" b="1" i="1" dirty="0" err="1"/>
              <a:t>pubblico</a:t>
            </a:r>
            <a:endParaRPr lang="fr-CH" sz="16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461905" y="6054298"/>
            <a:ext cx="4252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i="1" dirty="0" err="1"/>
              <a:t>Vantaggio</a:t>
            </a:r>
            <a:r>
              <a:rPr lang="fr-CH" sz="1600" b="1" i="1" dirty="0"/>
              <a:t> per l’</a:t>
            </a:r>
            <a:r>
              <a:rPr lang="fr-CH" sz="1600" b="1" i="1" dirty="0" err="1"/>
              <a:t>azienda</a:t>
            </a:r>
            <a:endParaRPr lang="fr-CH" sz="1600" b="1" i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4201752" y="323546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i="1" dirty="0">
                <a:solidFill>
                  <a:srgbClr val="FF0000"/>
                </a:solidFill>
              </a:rPr>
              <a:t>Business Case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837229" y="356084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 err="1"/>
              <a:t>Filantropia</a:t>
            </a:r>
            <a:endParaRPr lang="fr-CH" sz="1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3578942" y="546367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i="1" dirty="0"/>
              <a:t>Green </a:t>
            </a:r>
            <a:r>
              <a:rPr lang="fr-CH" sz="1400" b="1" i="1" dirty="0" err="1"/>
              <a:t>Washing</a:t>
            </a:r>
            <a:endParaRPr lang="fr-CH" sz="1400" b="1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832119" y="543989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/>
              <a:t>«Ego trip»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14461" y="6538912"/>
            <a:ext cx="5100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Ispirato</a:t>
            </a:r>
            <a:r>
              <a:rPr lang="en-US" sz="1200" dirty="0"/>
              <a:t> da Tracey Keys, Thomas W. </a:t>
            </a:r>
            <a:r>
              <a:rPr lang="en-US" sz="1200" dirty="0" err="1"/>
              <a:t>Malnight</a:t>
            </a:r>
            <a:r>
              <a:rPr lang="en-US" sz="1200" dirty="0"/>
              <a:t>, and </a:t>
            </a:r>
            <a:r>
              <a:rPr lang="en-US" sz="1200" dirty="0" err="1"/>
              <a:t>Kees</a:t>
            </a:r>
            <a:r>
              <a:rPr lang="en-US" sz="1200" dirty="0"/>
              <a:t> van der Graaf (2009)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269096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6" grpId="0"/>
      <p:bldP spid="37" grpId="0"/>
      <p:bldP spid="38" grpId="0"/>
      <p:bldP spid="39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7747A-AC92-48EE-849F-27DB1BBCF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14" y="1235075"/>
            <a:ext cx="8698181" cy="5121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CH" b="1" dirty="0"/>
              <a:t>Esistono varie possibilità</a:t>
            </a:r>
            <a:r>
              <a:rPr lang="it-CH" dirty="0"/>
              <a:t>: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Soluzioni alternative</a:t>
            </a:r>
            <a:r>
              <a:rPr lang="it-CH" dirty="0"/>
              <a:t>, con caratteristiche e effetti parzialmente diversi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dirty="0"/>
              <a:t>Le attività «filantropiche» possono essere svolte a </a:t>
            </a:r>
            <a:r>
              <a:rPr lang="it-CH" b="1" dirty="0"/>
              <a:t>vari livelli </a:t>
            </a:r>
            <a:r>
              <a:rPr lang="it-CH" dirty="0"/>
              <a:t>(azienda/azionisti)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Conseguenze fiscali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B-</a:t>
            </a:r>
            <a:r>
              <a:rPr lang="it-CH" b="1" dirty="0" err="1"/>
              <a:t>Corp</a:t>
            </a:r>
            <a:r>
              <a:rPr lang="it-CH" b="1" dirty="0"/>
              <a:t> o costituzione di una fondazione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dirty="0"/>
              <a:t>Volontà (o meno) di </a:t>
            </a:r>
            <a:r>
              <a:rPr lang="it-CH" b="1" dirty="0"/>
              <a:t>perpetuare gli scopi non-profit </a:t>
            </a:r>
            <a:r>
              <a:rPr lang="it-CH" dirty="0"/>
              <a:t>nel tempo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CH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9772D0-1439-472F-AE52-2010183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18</a:t>
            </a:fld>
            <a:endParaRPr lang="fr-CH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48172D0-7DE1-494A-AE26-5B2FC19D6CFB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4000" b="1" dirty="0">
                <a:solidFill>
                  <a:srgbClr val="DB0962"/>
                </a:solidFill>
              </a:rPr>
              <a:t>Come </a:t>
            </a:r>
            <a:r>
              <a:rPr lang="fr-CH" sz="4000" b="1" dirty="0" err="1">
                <a:solidFill>
                  <a:srgbClr val="DB0962"/>
                </a:solidFill>
              </a:rPr>
              <a:t>fare</a:t>
            </a:r>
            <a:r>
              <a:rPr lang="fr-CH" sz="4000" b="1" dirty="0">
                <a:solidFill>
                  <a:srgbClr val="DB0962"/>
                </a:solidFill>
              </a:rPr>
              <a:t>?</a:t>
            </a:r>
            <a:br>
              <a:rPr lang="fr-CH" sz="4000" b="1" dirty="0">
                <a:solidFill>
                  <a:srgbClr val="DB0962"/>
                </a:solidFill>
              </a:rPr>
            </a:br>
            <a:endParaRPr lang="it-CH" b="1" dirty="0">
              <a:solidFill>
                <a:srgbClr val="DB0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7F5B6D-176C-4EAA-88C0-8F008E3F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D6B06-7CA3-4340-AC62-F1E3BCC95271}" type="slidenum">
              <a:rPr lang="fr-FR" altLang="fr-FR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6C16F7-9586-4039-A2D2-B77C0EA15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07" y="594904"/>
            <a:ext cx="3512617" cy="2564665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2036B85-3218-4584-8877-95CCC86B0D52}"/>
              </a:ext>
            </a:extLst>
          </p:cNvPr>
          <p:cNvCxnSpPr/>
          <p:nvPr/>
        </p:nvCxnSpPr>
        <p:spPr>
          <a:xfrm>
            <a:off x="4572000" y="476672"/>
            <a:ext cx="0" cy="6006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8F18361-2FAE-493D-813A-E1885741620D}"/>
              </a:ext>
            </a:extLst>
          </p:cNvPr>
          <p:cNvCxnSpPr/>
          <p:nvPr/>
        </p:nvCxnSpPr>
        <p:spPr>
          <a:xfrm>
            <a:off x="333872" y="3429000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D98DA006-E6C1-4FAA-BD87-4D16539DA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550" y="669080"/>
            <a:ext cx="4069443" cy="256466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7B7E4EB-B09D-423E-A970-EBC7BA9F1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52" y="3595721"/>
            <a:ext cx="4131563" cy="224882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2F1EA7-E2E9-4B3E-9491-7D35D371D6B2}"/>
              </a:ext>
            </a:extLst>
          </p:cNvPr>
          <p:cNvSpPr txBox="1"/>
          <p:nvPr/>
        </p:nvSpPr>
        <p:spPr>
          <a:xfrm>
            <a:off x="4788024" y="6211922"/>
            <a:ext cx="2799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</a:t>
            </a:r>
            <a:r>
              <a:rPr lang="it-CH" sz="1200" dirty="0"/>
              <a:t>: Banco Bpm, </a:t>
            </a:r>
            <a:r>
              <a:rPr lang="it-CH" sz="1200" dirty="0" err="1"/>
              <a:t>Mastercard</a:t>
            </a:r>
            <a:r>
              <a:rPr lang="it-CH" sz="1200" dirty="0"/>
              <a:t> (IT)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068DB62-CE4C-4F16-ACB7-339CFF16AC56}"/>
              </a:ext>
            </a:extLst>
          </p:cNvPr>
          <p:cNvSpPr txBox="1"/>
          <p:nvPr/>
        </p:nvSpPr>
        <p:spPr>
          <a:xfrm>
            <a:off x="333152" y="6211922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Esempio</a:t>
            </a:r>
            <a:r>
              <a:rPr lang="it-CH" sz="1200" dirty="0"/>
              <a:t>: Merloni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FE23AAD-1B0E-49EF-A119-ABB6732561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3" y="3655015"/>
            <a:ext cx="4160089" cy="23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4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006DC-D8B7-4E87-AED9-7BD08B4C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4000" b="1" dirty="0">
                <a:solidFill>
                  <a:srgbClr val="DB0962"/>
                </a:solidFill>
              </a:rPr>
              <a:t>Particolarità delle </a:t>
            </a:r>
            <a:r>
              <a:rPr lang="fr-CH" sz="4000" b="1" dirty="0" err="1">
                <a:solidFill>
                  <a:srgbClr val="DB0962"/>
                </a:solidFill>
              </a:rPr>
              <a:t>impresi</a:t>
            </a:r>
            <a:r>
              <a:rPr lang="fr-CH" sz="4000" b="1" dirty="0">
                <a:solidFill>
                  <a:srgbClr val="DB0962"/>
                </a:solidFill>
              </a:rPr>
              <a:t> </a:t>
            </a:r>
            <a:r>
              <a:rPr lang="fr-CH" sz="4000" b="1" dirty="0" err="1">
                <a:solidFill>
                  <a:srgbClr val="DB0962"/>
                </a:solidFill>
              </a:rPr>
              <a:t>famigliari</a:t>
            </a:r>
            <a:r>
              <a:rPr lang="fr-CH" sz="4000" b="1" dirty="0">
                <a:solidFill>
                  <a:srgbClr val="DB0962"/>
                </a:solidFill>
              </a:rPr>
              <a:t> (IF)</a:t>
            </a:r>
            <a:br>
              <a:rPr lang="fr-CH" sz="4000" b="1" dirty="0">
                <a:solidFill>
                  <a:srgbClr val="DB0962"/>
                </a:solidFill>
              </a:rPr>
            </a:br>
            <a:r>
              <a:rPr lang="it-IT" sz="4000" b="1" dirty="0">
                <a:solidFill>
                  <a:srgbClr val="DB0962"/>
                </a:solidFill>
              </a:rPr>
              <a:t>rispetto alle altre aziende</a:t>
            </a:r>
            <a:endParaRPr lang="it-CH" b="1" dirty="0">
              <a:solidFill>
                <a:srgbClr val="DB096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E9F88-D53B-4A6A-9BC8-4995ECDAD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1266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536575" lvl="2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dirty="0"/>
              <a:t>Priorità al </a:t>
            </a:r>
            <a:r>
              <a:rPr lang="it-CH" sz="3200" b="1" dirty="0"/>
              <a:t>mantenimento del controllo </a:t>
            </a:r>
            <a:r>
              <a:rPr lang="it-CH" sz="3200" dirty="0"/>
              <a:t>nell'ambito della famiglia</a:t>
            </a:r>
          </a:p>
          <a:p>
            <a:pPr marL="536575" lvl="2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dirty="0"/>
              <a:t>La loro prospettiva è intrinsecamente di </a:t>
            </a:r>
            <a:r>
              <a:rPr lang="it-CH" sz="3200" b="1" dirty="0"/>
              <a:t>lungo termine</a:t>
            </a:r>
          </a:p>
          <a:p>
            <a:pPr marL="536575" lvl="2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dirty="0"/>
              <a:t>Se necessario, questo </a:t>
            </a:r>
            <a:r>
              <a:rPr lang="it-CH" sz="3200" b="1" dirty="0"/>
              <a:t>prevale sulla massimizzazione del profitto</a:t>
            </a:r>
          </a:p>
          <a:p>
            <a:pPr marL="571500" lvl="2" indent="-5715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b="1" dirty="0"/>
              <a:t>Importanza fondamentale per la nostra economia</a:t>
            </a:r>
            <a:r>
              <a:rPr lang="it-CH" sz="3200" dirty="0"/>
              <a:t>, forse a maggior ragione in un mondo sempre più instabile</a:t>
            </a:r>
          </a:p>
          <a:p>
            <a:pPr marL="1222375" lvl="4" indent="-536575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it-CH" sz="1800" dirty="0"/>
          </a:p>
          <a:p>
            <a:pPr marL="0" indent="0">
              <a:spcBef>
                <a:spcPts val="1200"/>
              </a:spcBef>
              <a:buNone/>
            </a:pPr>
            <a:endParaRPr lang="fr-CH" sz="2400" dirty="0"/>
          </a:p>
          <a:p>
            <a:pPr marL="0" indent="0">
              <a:spcBef>
                <a:spcPts val="1200"/>
              </a:spcBef>
              <a:buNone/>
            </a:pPr>
            <a:endParaRPr lang="fr-CH" sz="2400" dirty="0"/>
          </a:p>
          <a:p>
            <a:pPr marL="0" indent="0">
              <a:spcBef>
                <a:spcPts val="1200"/>
              </a:spcBef>
              <a:buNone/>
            </a:pPr>
            <a:endParaRPr lang="it-IT" dirty="0"/>
          </a:p>
          <a:p>
            <a:pPr marL="0" indent="0">
              <a:spcBef>
                <a:spcPts val="1200"/>
              </a:spcBef>
              <a:buNone/>
            </a:pPr>
            <a:endParaRPr lang="it-CH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CD63CE-C19D-4A3F-BF3D-B541F257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70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7F5B6D-176C-4EAA-88C0-8F008E3F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D6B06-7CA3-4340-AC62-F1E3BCC95271}" type="slidenum">
              <a:rPr lang="fr-FR" altLang="fr-FR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2036B85-3218-4584-8877-95CCC86B0D52}"/>
              </a:ext>
            </a:extLst>
          </p:cNvPr>
          <p:cNvCxnSpPr/>
          <p:nvPr/>
        </p:nvCxnSpPr>
        <p:spPr>
          <a:xfrm>
            <a:off x="4572000" y="476672"/>
            <a:ext cx="0" cy="6006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8F18361-2FAE-493D-813A-E1885741620D}"/>
              </a:ext>
            </a:extLst>
          </p:cNvPr>
          <p:cNvCxnSpPr/>
          <p:nvPr/>
        </p:nvCxnSpPr>
        <p:spPr>
          <a:xfrm>
            <a:off x="333872" y="3429000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44586ECF-ABC4-45E8-8EF3-DDBED36D8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39" y="612776"/>
            <a:ext cx="4147661" cy="230425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B62F436-4741-4CC8-AB45-C9FB03CCF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645536"/>
            <a:ext cx="4195056" cy="242649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E1BCF54-48F0-4641-B9AD-403E5474B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560" y="3684984"/>
            <a:ext cx="4172583" cy="242648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B87F4A3-0B66-4E55-A3CC-E09E6CBFEC4F}"/>
              </a:ext>
            </a:extLst>
          </p:cNvPr>
          <p:cNvSpPr txBox="1"/>
          <p:nvPr/>
        </p:nvSpPr>
        <p:spPr>
          <a:xfrm>
            <a:off x="4788024" y="6211922"/>
            <a:ext cx="204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Esempio</a:t>
            </a:r>
            <a:r>
              <a:rPr lang="it-CH" sz="1200" dirty="0"/>
              <a:t>: </a:t>
            </a:r>
            <a:r>
              <a:rPr lang="it-CH" sz="1200" dirty="0" err="1"/>
              <a:t>Wilsdorf</a:t>
            </a:r>
            <a:r>
              <a:rPr lang="it-CH" sz="1200" dirty="0"/>
              <a:t> (Rolex), </a:t>
            </a:r>
          </a:p>
          <a:p>
            <a:r>
              <a:rPr lang="it-CH" sz="1200" dirty="0"/>
              <a:t>Giorgio Armani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5E3B5DF-F486-4448-BABC-A5C0EB942293}"/>
              </a:ext>
            </a:extLst>
          </p:cNvPr>
          <p:cNvSpPr txBox="1"/>
          <p:nvPr/>
        </p:nvSpPr>
        <p:spPr>
          <a:xfrm>
            <a:off x="275280" y="6245224"/>
            <a:ext cx="4330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</a:t>
            </a:r>
            <a:r>
              <a:rPr lang="it-CH" sz="1200" dirty="0"/>
              <a:t>: Italia: Alessi</a:t>
            </a:r>
          </a:p>
          <a:p>
            <a:r>
              <a:rPr lang="it-CH" sz="1200" dirty="0"/>
              <a:t>              CH: 22 società certificate B-</a:t>
            </a:r>
            <a:r>
              <a:rPr lang="it-CH" sz="1200" dirty="0" err="1"/>
              <a:t>Corp</a:t>
            </a:r>
            <a:r>
              <a:rPr lang="it-CH" sz="1200" dirty="0"/>
              <a:t> </a:t>
            </a:r>
            <a:r>
              <a:rPr lang="it-CH" sz="1200" dirty="0">
                <a:sym typeface="Wingdings" panose="05000000000000000000" pitchFamily="2" charset="2"/>
              </a:rPr>
              <a:t> </a:t>
            </a:r>
            <a:r>
              <a:rPr lang="it-CH" sz="1200" dirty="0" err="1">
                <a:sym typeface="Wingdings" panose="05000000000000000000" pitchFamily="2" charset="2"/>
              </a:rPr>
              <a:t>Lombard</a:t>
            </a:r>
            <a:r>
              <a:rPr lang="it-CH" sz="1200" dirty="0">
                <a:sym typeface="Wingdings" panose="05000000000000000000" pitchFamily="2" charset="2"/>
              </a:rPr>
              <a:t> </a:t>
            </a:r>
            <a:r>
              <a:rPr lang="it-CH" sz="1200" dirty="0" err="1">
                <a:sym typeface="Wingdings" panose="05000000000000000000" pitchFamily="2" charset="2"/>
              </a:rPr>
              <a:t>Odier</a:t>
            </a:r>
            <a:endParaRPr lang="it-CH" sz="1200" dirty="0"/>
          </a:p>
          <a:p>
            <a:endParaRPr lang="it-CH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50486F8-878F-4475-A733-6E01805FFC66}"/>
              </a:ext>
            </a:extLst>
          </p:cNvPr>
          <p:cNvSpPr txBox="1"/>
          <p:nvPr/>
        </p:nvSpPr>
        <p:spPr>
          <a:xfrm>
            <a:off x="4689501" y="3080383"/>
            <a:ext cx="4456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Esempio</a:t>
            </a:r>
            <a:r>
              <a:rPr lang="it-CH" sz="1200" dirty="0"/>
              <a:t>: </a:t>
            </a:r>
            <a:r>
              <a:rPr lang="it-CH" sz="1200" dirty="0" err="1"/>
              <a:t>Oak</a:t>
            </a:r>
            <a:r>
              <a:rPr lang="it-CH" sz="1200" dirty="0"/>
              <a:t> Foundation (DFS/Parker family/ &gt; 200 Mio/anno)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4B2EC34-E49C-4CA1-8D38-6307205EDF77}"/>
              </a:ext>
            </a:extLst>
          </p:cNvPr>
          <p:cNvSpPr txBox="1"/>
          <p:nvPr/>
        </p:nvSpPr>
        <p:spPr>
          <a:xfrm>
            <a:off x="275280" y="3062024"/>
            <a:ext cx="3159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200" u="sng" dirty="0"/>
              <a:t>Esempio</a:t>
            </a:r>
            <a:r>
              <a:rPr lang="it-CH" sz="1200" dirty="0"/>
              <a:t>: Zegna: Territorio/oasi/</a:t>
            </a:r>
            <a:r>
              <a:rPr lang="it-CH" sz="1200" dirty="0" err="1"/>
              <a:t>scholarship</a:t>
            </a:r>
            <a:endParaRPr lang="it-CH" sz="1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B1B3FD4-3537-40C6-A613-19BDBBD5FF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500" y="3593234"/>
            <a:ext cx="4158993" cy="232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56357-7894-4571-BCAE-C167D9AB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97" y="633177"/>
            <a:ext cx="8229600" cy="559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“A philanthropic and socially responsible company generates </a:t>
            </a:r>
            <a:r>
              <a:rPr lang="en-US" sz="2800" b="1" i="1" dirty="0"/>
              <a:t>benefits not only for its shareholders </a:t>
            </a:r>
            <a:r>
              <a:rPr lang="en-US" sz="2800" i="1" dirty="0"/>
              <a:t>but for all its stakeholders, which includes employees, suppliers, customers and their wider communities</a:t>
            </a:r>
            <a:r>
              <a:rPr lang="it-CH" sz="2800" i="1" dirty="0"/>
              <a:t>».</a:t>
            </a:r>
          </a:p>
          <a:p>
            <a:pPr marL="0" indent="0">
              <a:buNone/>
            </a:pPr>
            <a:endParaRPr lang="it-CH" sz="1200" dirty="0"/>
          </a:p>
          <a:p>
            <a:pPr marL="0" indent="0">
              <a:buNone/>
            </a:pPr>
            <a:r>
              <a:rPr lang="it-CH" sz="1800" dirty="0"/>
              <a:t>Stephen </a:t>
            </a:r>
            <a:r>
              <a:rPr lang="it-CH" sz="1800" dirty="0" err="1"/>
              <a:t>Rubin</a:t>
            </a:r>
            <a:r>
              <a:rPr lang="it-CH" sz="1800" dirty="0"/>
              <a:t> OBE, </a:t>
            </a:r>
            <a:r>
              <a:rPr lang="it-CH" sz="1800" i="1" dirty="0"/>
              <a:t>in</a:t>
            </a:r>
            <a:r>
              <a:rPr lang="it-CH" sz="1800" dirty="0"/>
              <a:t> </a:t>
            </a:r>
            <a:r>
              <a:rPr lang="it-CH" sz="1800" i="1" dirty="0"/>
              <a:t>Institute for Family Business, </a:t>
            </a:r>
            <a:r>
              <a:rPr lang="en-US" sz="1800" i="1" dirty="0"/>
              <a:t>Natural Philanthropists: Findings of the Family Business Philanthropy and Social Responsibility Inquiry</a:t>
            </a:r>
            <a:r>
              <a:rPr lang="en-US" sz="1800" dirty="0"/>
              <a:t>, June 2009</a:t>
            </a:r>
          </a:p>
          <a:p>
            <a:pPr marL="0" indent="0">
              <a:buNone/>
            </a:pPr>
            <a:endParaRPr lang="it-CH" sz="1800" dirty="0"/>
          </a:p>
          <a:p>
            <a:pPr marL="0" indent="0">
              <a:buNone/>
            </a:pPr>
            <a:endParaRPr lang="it-CH" sz="1800" dirty="0"/>
          </a:p>
          <a:p>
            <a:pPr marL="0" indent="0">
              <a:buNone/>
            </a:pPr>
            <a:r>
              <a:rPr lang="en-US" sz="2800" dirty="0"/>
              <a:t>“</a:t>
            </a:r>
            <a:r>
              <a:rPr lang="en-US" sz="2800" i="1" dirty="0"/>
              <a:t>Philanthropy </a:t>
            </a:r>
            <a:r>
              <a:rPr lang="en-US" sz="2800" b="1" i="1" dirty="0"/>
              <a:t>helps cement the family</a:t>
            </a:r>
            <a:r>
              <a:rPr lang="en-US" sz="2800" i="1" dirty="0"/>
              <a:t>, bringing the younger generation closer to the family business and to the family legacy</a:t>
            </a:r>
            <a:r>
              <a:rPr lang="en-US" sz="2800" dirty="0"/>
              <a:t>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Michael Oglesby (2005) A Guide to Giving. Philanthropy UK: London</a:t>
            </a:r>
            <a:endParaRPr lang="it-CH" sz="1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E8B209-2B31-40D8-931C-B4AFEE28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82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4143"/>
            <a:ext cx="7886700" cy="9941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fr-FR" sz="2800" b="1" dirty="0" err="1">
                <a:solidFill>
                  <a:srgbClr val="DB0962"/>
                </a:solidFill>
                <a:sym typeface="Bell MT"/>
              </a:rPr>
              <a:t>Contatti</a:t>
            </a:r>
            <a:endParaRPr lang="en-GB" sz="2800" b="1" dirty="0">
              <a:solidFill>
                <a:srgbClr val="DB0962"/>
              </a:solidFill>
              <a:latin typeface="+mn-lt"/>
              <a:ea typeface="Bell MT"/>
              <a:cs typeface="Bell MT"/>
              <a:sym typeface="Bell MT"/>
            </a:endParaRPr>
          </a:p>
        </p:txBody>
      </p:sp>
      <p:sp>
        <p:nvSpPr>
          <p:cNvPr id="4" name="Shape 149"/>
          <p:cNvSpPr/>
          <p:nvPr/>
        </p:nvSpPr>
        <p:spPr>
          <a:xfrm>
            <a:off x="1354538" y="1667081"/>
            <a:ext cx="6874875" cy="42619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sz="825" dirty="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25269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b="1" dirty="0"/>
              <a:t>Centre en Philanthropie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dirty="0" err="1"/>
              <a:t>UniDufour</a:t>
            </a:r>
            <a:endParaRPr lang="fr-FR" sz="1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dirty="0"/>
              <a:t>24, rue du Général-Dufour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dirty="0"/>
              <a:t>CH-1204 Geneva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dirty="0"/>
              <a:t>W: </a:t>
            </a:r>
            <a:r>
              <a:rPr lang="fr-FR" sz="1800" dirty="0">
                <a:hlinkClick r:id="rId2"/>
              </a:rPr>
              <a:t>www.unige.ch/philanthropie</a:t>
            </a:r>
            <a:endParaRPr lang="fr-FR" sz="1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dirty="0" err="1"/>
              <a:t>T</a:t>
            </a:r>
            <a:r>
              <a:rPr lang="fr-FR" sz="1800" dirty="0"/>
              <a:t>: + 41 22 379 76 18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18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fr-FR" sz="18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362BC60-0D06-4F27-ABAC-1C57CFBAD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57" y="3645024"/>
            <a:ext cx="6555198" cy="26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1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193A61-DD76-435C-9D1A-87258075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3</a:t>
            </a:fld>
            <a:endParaRPr lang="fr-CH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7F8A33F-6C85-42F6-8952-75F7FD8F4CBD}"/>
              </a:ext>
            </a:extLst>
          </p:cNvPr>
          <p:cNvSpPr/>
          <p:nvPr/>
        </p:nvSpPr>
        <p:spPr>
          <a:xfrm>
            <a:off x="457200" y="404664"/>
            <a:ext cx="856895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dirty="0"/>
              <a:t>Mondo </a:t>
            </a:r>
            <a:r>
              <a:rPr lang="it-CH" sz="3200" b="1" dirty="0"/>
              <a:t>sempre più competitivo </a:t>
            </a:r>
            <a:r>
              <a:rPr lang="it-CH" sz="3200" dirty="0"/>
              <a:t>e quindi i </a:t>
            </a:r>
            <a:r>
              <a:rPr lang="it-CH" sz="3200" b="1" dirty="0"/>
              <a:t>compromessi che le IF sono talvolta chiamate a fare</a:t>
            </a:r>
            <a:r>
              <a:rPr lang="it-CH" sz="3200" dirty="0"/>
              <a:t> in termini di management costituiscono un </a:t>
            </a:r>
            <a:r>
              <a:rPr lang="it-CH" sz="3200" b="1" dirty="0"/>
              <a:t>fattore di vulnerabilità</a:t>
            </a:r>
            <a:r>
              <a:rPr lang="it-CH" sz="3200" dirty="0"/>
              <a:t>, quindi di rischio</a:t>
            </a: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3200" b="1" dirty="0"/>
              <a:t>Altri fattori di rischio sono</a:t>
            </a:r>
            <a:r>
              <a:rPr lang="it-CH" sz="3200" dirty="0"/>
              <a:t>:</a:t>
            </a:r>
          </a:p>
          <a:p>
            <a:pPr marL="1222375" lvl="4" indent="-536575">
              <a:buFont typeface="Wingdings" panose="05000000000000000000" pitchFamily="2" charset="2"/>
              <a:buChar char="Ø"/>
            </a:pPr>
            <a:r>
              <a:rPr lang="it-CH" sz="2400" dirty="0"/>
              <a:t>Il talento non è sempre ereditario</a:t>
            </a:r>
          </a:p>
          <a:p>
            <a:pPr marL="1222375" lvl="4" indent="-536575">
              <a:buFont typeface="Wingdings" panose="05000000000000000000" pitchFamily="2" charset="2"/>
              <a:buChar char="Ø"/>
            </a:pPr>
            <a:r>
              <a:rPr lang="it-CH" sz="2400" dirty="0"/>
              <a:t>La direzione collettiva è spesso un’utopia</a:t>
            </a:r>
          </a:p>
          <a:p>
            <a:pPr marL="1222375" lvl="4" indent="-536575">
              <a:buFont typeface="Wingdings" panose="05000000000000000000" pitchFamily="2" charset="2"/>
              <a:buChar char="Ø"/>
            </a:pPr>
            <a:r>
              <a:rPr lang="it-CH" sz="2400" dirty="0"/>
              <a:t>La dispersione delle quote con l'allargamento delle famiglie</a:t>
            </a:r>
          </a:p>
          <a:p>
            <a:pPr marL="1222375" lvl="4" indent="-536575">
              <a:buFont typeface="Wingdings" panose="05000000000000000000" pitchFamily="2" charset="2"/>
              <a:buChar char="Ø"/>
            </a:pPr>
            <a:r>
              <a:rPr lang="it-CH" sz="2400" dirty="0"/>
              <a:t>La dispersione geografica e culturale delle famiglie in un mondo sempre più globale</a:t>
            </a:r>
          </a:p>
          <a:p>
            <a:pPr marL="1222375" lvl="4" indent="-536575">
              <a:buFont typeface="Wingdings" panose="05000000000000000000" pitchFamily="2" charset="2"/>
              <a:buChar char="Ø"/>
            </a:pPr>
            <a:r>
              <a:rPr lang="it-CH" sz="2400" dirty="0"/>
              <a:t>La volontà di certi membri della famiglia di monetizzare le loro quote allontanandosi dall'azienda</a:t>
            </a:r>
          </a:p>
          <a:p>
            <a:pPr marL="1222375" lvl="4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it-CH" sz="2400" dirty="0"/>
          </a:p>
          <a:p>
            <a:pPr marL="1222375" lvl="4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it-CH" sz="2400" dirty="0"/>
          </a:p>
          <a:p>
            <a:pPr marL="536575" lvl="0" indent="-536575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it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018404-7634-44DF-930E-AA2722296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431" y="692696"/>
            <a:ext cx="8748464" cy="6388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CH" dirty="0"/>
              <a:t>Tutte le aziende di famiglia sono pertanto confrontate allo </a:t>
            </a:r>
            <a:r>
              <a:rPr lang="it-CH" b="1" dirty="0"/>
              <a:t>stesso dilemma</a:t>
            </a:r>
            <a:r>
              <a:rPr lang="it-CH" dirty="0"/>
              <a:t>, ovvero di conciliare: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it-CH" sz="2400" dirty="0"/>
              <a:t>Family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it-CH" sz="2400" dirty="0" err="1"/>
              <a:t>Ownership</a:t>
            </a:r>
            <a:r>
              <a:rPr lang="it-CH" sz="2400" dirty="0"/>
              <a:t>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it-CH" sz="2400" dirty="0"/>
              <a:t>Business</a:t>
            </a:r>
          </a:p>
          <a:p>
            <a:pPr lvl="1" indent="0">
              <a:buNone/>
            </a:pPr>
            <a:endParaRPr lang="it-CH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CH" dirty="0"/>
              <a:t>Tanto fondamentale quanto </a:t>
            </a:r>
            <a:r>
              <a:rPr lang="it-CH" b="1" dirty="0"/>
              <a:t>difficile da risolvere nella durata</a:t>
            </a:r>
          </a:p>
          <a:p>
            <a:pPr>
              <a:buFont typeface="Wingdings" panose="05000000000000000000" pitchFamily="2" charset="2"/>
              <a:buChar char="Ø"/>
            </a:pPr>
            <a:endParaRPr lang="it-CH" sz="2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B32519-BCEC-44D5-B2C6-A5D66AE0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BB3B7-2400-477D-AB1B-FE25A3119C4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7747A-AC92-48EE-849F-27DB1BBCF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CH" dirty="0"/>
              <a:t>Essenziale a tale scopo </a:t>
            </a:r>
            <a:r>
              <a:rPr lang="it-CH" b="1" dirty="0"/>
              <a:t>ottimizzare le possibilità offerte </a:t>
            </a:r>
            <a:r>
              <a:rPr lang="it-CH" dirty="0"/>
              <a:t>dal diritto societario e contrattuale</a:t>
            </a:r>
          </a:p>
          <a:p>
            <a:pPr>
              <a:buFont typeface="Wingdings" panose="05000000000000000000" pitchFamily="2" charset="2"/>
              <a:buChar char="Ø"/>
            </a:pPr>
            <a:endParaRPr lang="it-CH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b="1" dirty="0" err="1"/>
              <a:t>Soluzioni</a:t>
            </a:r>
            <a:r>
              <a:rPr lang="fr-CH" b="1" dirty="0"/>
              <a:t> </a:t>
            </a:r>
            <a:r>
              <a:rPr lang="fr-CH" b="1" dirty="0" err="1"/>
              <a:t>ipotizzabili</a:t>
            </a:r>
            <a:r>
              <a:rPr lang="fr-CH" dirty="0"/>
              <a:t>:</a:t>
            </a:r>
          </a:p>
          <a:p>
            <a:pPr marL="1343025" lvl="1" indent="-447675">
              <a:buFont typeface="Wingdings" panose="05000000000000000000" pitchFamily="2" charset="2"/>
              <a:buChar char="Ø"/>
            </a:pPr>
            <a:r>
              <a:rPr lang="fr-CH" sz="2400" dirty="0" err="1"/>
              <a:t>Patto</a:t>
            </a:r>
            <a:r>
              <a:rPr lang="fr-CH" sz="2400" dirty="0"/>
              <a:t> </a:t>
            </a:r>
            <a:r>
              <a:rPr lang="fr-CH" sz="2400" dirty="0" err="1"/>
              <a:t>parasociale</a:t>
            </a:r>
            <a:r>
              <a:rPr lang="fr-CH" sz="2400" dirty="0"/>
              <a:t> </a:t>
            </a:r>
            <a:r>
              <a:rPr lang="fr-CH" sz="2400" dirty="0">
                <a:sym typeface="Wingdings" panose="05000000000000000000" pitchFamily="2" charset="2"/>
              </a:rPr>
              <a:t> </a:t>
            </a:r>
            <a:r>
              <a:rPr lang="fr-CH" sz="2400" dirty="0" err="1">
                <a:sym typeface="Wingdings" panose="05000000000000000000" pitchFamily="2" charset="2"/>
              </a:rPr>
              <a:t>consiglio</a:t>
            </a:r>
            <a:r>
              <a:rPr lang="fr-CH" sz="2400" dirty="0">
                <a:sym typeface="Wingdings" panose="05000000000000000000" pitchFamily="2" charset="2"/>
              </a:rPr>
              <a:t> di </a:t>
            </a:r>
            <a:r>
              <a:rPr lang="fr-CH" sz="2400" dirty="0" err="1">
                <a:sym typeface="Wingdings" panose="05000000000000000000" pitchFamily="2" charset="2"/>
              </a:rPr>
              <a:t>famiglia</a:t>
            </a:r>
            <a:endParaRPr lang="fr-CH" sz="2400" dirty="0"/>
          </a:p>
          <a:p>
            <a:pPr marL="1343025" lvl="1" indent="-447675">
              <a:buFont typeface="Wingdings" panose="05000000000000000000" pitchFamily="2" charset="2"/>
              <a:buChar char="Ø"/>
            </a:pPr>
            <a:endParaRPr lang="fr-CH" sz="700" dirty="0"/>
          </a:p>
          <a:p>
            <a:pPr marL="1343025" lvl="1" indent="-447675">
              <a:buFont typeface="Wingdings" panose="05000000000000000000" pitchFamily="2" charset="2"/>
              <a:buChar char="Ø"/>
            </a:pPr>
            <a:r>
              <a:rPr lang="fr-CH" sz="2400" dirty="0" err="1"/>
              <a:t>Soluzioni</a:t>
            </a:r>
            <a:r>
              <a:rPr lang="fr-CH" sz="2400" dirty="0"/>
              <a:t> </a:t>
            </a:r>
            <a:r>
              <a:rPr lang="fr-CH" sz="2400" dirty="0" err="1"/>
              <a:t>statutarie</a:t>
            </a:r>
            <a:r>
              <a:rPr lang="fr-CH" sz="2400" dirty="0"/>
              <a:t> </a:t>
            </a:r>
            <a:r>
              <a:rPr lang="fr-CH" sz="2400" dirty="0">
                <a:sym typeface="Wingdings" panose="05000000000000000000" pitchFamily="2" charset="2"/>
              </a:rPr>
              <a:t> </a:t>
            </a:r>
            <a:r>
              <a:rPr lang="fr-CH" sz="2400" dirty="0" err="1">
                <a:sym typeface="Wingdings" panose="05000000000000000000" pitchFamily="2" charset="2"/>
              </a:rPr>
              <a:t>possibilità</a:t>
            </a:r>
            <a:r>
              <a:rPr lang="fr-CH" sz="2400" dirty="0">
                <a:sym typeface="Wingdings" panose="05000000000000000000" pitchFamily="2" charset="2"/>
              </a:rPr>
              <a:t> di </a:t>
            </a:r>
            <a:r>
              <a:rPr lang="fr-CH" sz="2400" dirty="0" err="1">
                <a:sym typeface="Wingdings" panose="05000000000000000000" pitchFamily="2" charset="2"/>
              </a:rPr>
              <a:t>uscita</a:t>
            </a:r>
            <a:endParaRPr lang="fr-CH" sz="2400" dirty="0"/>
          </a:p>
          <a:p>
            <a:pPr marL="1343025" lvl="1" indent="-447675">
              <a:buFont typeface="Wingdings" panose="05000000000000000000" pitchFamily="2" charset="2"/>
              <a:buChar char="Ø"/>
            </a:pPr>
            <a:endParaRPr lang="fr-CH" sz="700" dirty="0"/>
          </a:p>
          <a:p>
            <a:pPr marL="1343025" lvl="1" indent="-447675">
              <a:buFont typeface="Wingdings" panose="05000000000000000000" pitchFamily="2" charset="2"/>
              <a:buChar char="Ø"/>
            </a:pPr>
            <a:r>
              <a:rPr lang="fr-CH" sz="2400" dirty="0" err="1"/>
              <a:t>Soluzioni</a:t>
            </a:r>
            <a:r>
              <a:rPr lang="fr-CH" sz="2400" dirty="0"/>
              <a:t> </a:t>
            </a:r>
            <a:r>
              <a:rPr lang="fr-CH" sz="2400" dirty="0" err="1"/>
              <a:t>strutturali</a:t>
            </a:r>
            <a:r>
              <a:rPr lang="fr-CH" sz="2400" dirty="0"/>
              <a:t> </a:t>
            </a:r>
            <a:r>
              <a:rPr lang="fr-CH" sz="2400" dirty="0">
                <a:sym typeface="Wingdings" panose="05000000000000000000" pitchFamily="2" charset="2"/>
              </a:rPr>
              <a:t> </a:t>
            </a:r>
            <a:r>
              <a:rPr lang="fr-CH" sz="2400" dirty="0" err="1">
                <a:sym typeface="Wingdings" panose="05000000000000000000" pitchFamily="2" charset="2"/>
              </a:rPr>
              <a:t>distinguere</a:t>
            </a:r>
            <a:r>
              <a:rPr lang="fr-CH" sz="2400" dirty="0">
                <a:sym typeface="Wingdings" panose="05000000000000000000" pitchFamily="2" charset="2"/>
              </a:rPr>
              <a:t> </a:t>
            </a:r>
            <a:r>
              <a:rPr lang="fr-CH" sz="2400" dirty="0" err="1">
                <a:sym typeface="Wingdings" panose="05000000000000000000" pitchFamily="2" charset="2"/>
              </a:rPr>
              <a:t>poteri</a:t>
            </a:r>
            <a:r>
              <a:rPr lang="fr-CH" sz="2400" dirty="0">
                <a:sym typeface="Wingdings" panose="05000000000000000000" pitchFamily="2" charset="2"/>
              </a:rPr>
              <a:t> di </a:t>
            </a:r>
            <a:r>
              <a:rPr lang="fr-CH" sz="2400" dirty="0" err="1">
                <a:sym typeface="Wingdings" panose="05000000000000000000" pitchFamily="2" charset="2"/>
              </a:rPr>
              <a:t>gestione</a:t>
            </a:r>
            <a:r>
              <a:rPr lang="fr-CH" sz="2400" dirty="0">
                <a:sym typeface="Wingdings" panose="05000000000000000000" pitchFamily="2" charset="2"/>
              </a:rPr>
              <a:t> (</a:t>
            </a:r>
            <a:r>
              <a:rPr lang="fr-CH" sz="2400" dirty="0" err="1">
                <a:sym typeface="Wingdings" panose="05000000000000000000" pitchFamily="2" charset="2"/>
              </a:rPr>
              <a:t>voto</a:t>
            </a:r>
            <a:r>
              <a:rPr lang="fr-CH" sz="2400" dirty="0">
                <a:sym typeface="Wingdings" panose="05000000000000000000" pitchFamily="2" charset="2"/>
              </a:rPr>
              <a:t>) e </a:t>
            </a:r>
            <a:r>
              <a:rPr lang="fr-CH" sz="2400" dirty="0" err="1">
                <a:sym typeface="Wingdings" panose="05000000000000000000" pitchFamily="2" charset="2"/>
              </a:rPr>
              <a:t>diritti</a:t>
            </a:r>
            <a:r>
              <a:rPr lang="fr-CH" sz="2400" dirty="0">
                <a:sym typeface="Wingdings" panose="05000000000000000000" pitchFamily="2" charset="2"/>
              </a:rPr>
              <a:t> </a:t>
            </a:r>
            <a:r>
              <a:rPr lang="fr-CH" sz="2400" dirty="0" err="1">
                <a:sym typeface="Wingdings" panose="05000000000000000000" pitchFamily="2" charset="2"/>
              </a:rPr>
              <a:t>patrimoniali</a:t>
            </a:r>
            <a:endParaRPr lang="fr-CH" sz="2400" dirty="0"/>
          </a:p>
          <a:p>
            <a:endParaRPr lang="it-CH" dirty="0"/>
          </a:p>
          <a:p>
            <a:endParaRPr lang="it-CH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9772D0-1439-472F-AE52-2010183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5</a:t>
            </a:fld>
            <a:endParaRPr lang="fr-CH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48172D0-7DE1-494A-AE26-5B2FC19D6CFB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600" b="1" dirty="0">
                <a:solidFill>
                  <a:srgbClr val="DB0962"/>
                </a:solidFill>
              </a:rPr>
              <a:t>Le </a:t>
            </a:r>
            <a:r>
              <a:rPr lang="fr-CH" sz="3600" b="1" dirty="0" err="1">
                <a:solidFill>
                  <a:srgbClr val="DB0962"/>
                </a:solidFill>
              </a:rPr>
              <a:t>soluzioni</a:t>
            </a:r>
            <a:r>
              <a:rPr lang="fr-CH" sz="3600" b="1" dirty="0">
                <a:solidFill>
                  <a:srgbClr val="DB0962"/>
                </a:solidFill>
              </a:rPr>
              <a:t> </a:t>
            </a:r>
            <a:r>
              <a:rPr lang="fr-CH" sz="3600" b="1" dirty="0" err="1">
                <a:solidFill>
                  <a:srgbClr val="DB0962"/>
                </a:solidFill>
              </a:rPr>
              <a:t>classiche-tecniche</a:t>
            </a:r>
            <a:r>
              <a:rPr lang="fr-CH" sz="3600" b="1" dirty="0">
                <a:solidFill>
                  <a:srgbClr val="DB0962"/>
                </a:solidFill>
              </a:rPr>
              <a:t> e i </a:t>
            </a:r>
            <a:r>
              <a:rPr lang="fr-CH" sz="3600" b="1" dirty="0" err="1">
                <a:solidFill>
                  <a:srgbClr val="DB0962"/>
                </a:solidFill>
              </a:rPr>
              <a:t>loro</a:t>
            </a:r>
            <a:r>
              <a:rPr lang="fr-CH" sz="3600" b="1" dirty="0">
                <a:solidFill>
                  <a:srgbClr val="DB0962"/>
                </a:solidFill>
              </a:rPr>
              <a:t> </a:t>
            </a:r>
            <a:r>
              <a:rPr lang="fr-CH" sz="3600" b="1" dirty="0" err="1">
                <a:solidFill>
                  <a:srgbClr val="DB0962"/>
                </a:solidFill>
              </a:rPr>
              <a:t>limiti</a:t>
            </a:r>
            <a:r>
              <a:rPr lang="fr-CH" sz="3600" b="1" dirty="0">
                <a:solidFill>
                  <a:srgbClr val="DB0962"/>
                </a:solidFill>
              </a:rPr>
              <a:t>  </a:t>
            </a:r>
            <a:endParaRPr lang="it-CH" sz="3600" b="1" dirty="0">
              <a:solidFill>
                <a:srgbClr val="DB0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/>
        </p:nvSpPr>
        <p:spPr bwMode="auto">
          <a:xfrm>
            <a:off x="3177533" y="1842645"/>
            <a:ext cx="864096" cy="86409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dirty="0">
                <a:latin typeface="Arial" charset="0"/>
              </a:rPr>
              <a:t>C</a:t>
            </a:r>
            <a:endParaRPr kumimoji="0" lang="fr-C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918994" y="1841181"/>
            <a:ext cx="826491" cy="86409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dirty="0">
                <a:latin typeface="Arial" charset="0"/>
              </a:rPr>
              <a:t>A</a:t>
            </a:r>
            <a:endParaRPr kumimoji="0" lang="fr-C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165102" y="2345390"/>
            <a:ext cx="864096" cy="864096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dirty="0">
                <a:solidFill>
                  <a:srgbClr val="FF0000"/>
                </a:solidFill>
                <a:latin typeface="Arial" charset="0"/>
              </a:rPr>
              <a:t>B</a:t>
            </a:r>
            <a:endParaRPr kumimoji="0" lang="fr-CH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397431" y="1842719"/>
            <a:ext cx="864096" cy="86409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dirty="0">
                <a:latin typeface="Arial" charset="0"/>
              </a:rPr>
              <a:t>D</a:t>
            </a:r>
            <a:endParaRPr kumimoji="0" lang="fr-C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Connecteur droit 20"/>
          <p:cNvCxnSpPr>
            <a:cxnSpLocks/>
            <a:stCxn id="17" idx="4"/>
          </p:cNvCxnSpPr>
          <p:nvPr/>
        </p:nvCxnSpPr>
        <p:spPr bwMode="auto">
          <a:xfrm>
            <a:off x="2332240" y="2705277"/>
            <a:ext cx="18802" cy="593334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cteur droit 22"/>
          <p:cNvCxnSpPr/>
          <p:nvPr/>
        </p:nvCxnSpPr>
        <p:spPr bwMode="auto">
          <a:xfrm>
            <a:off x="4848575" y="2705277"/>
            <a:ext cx="0" cy="593334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23"/>
          <p:cNvCxnSpPr/>
          <p:nvPr/>
        </p:nvCxnSpPr>
        <p:spPr bwMode="auto">
          <a:xfrm flipH="1">
            <a:off x="3609580" y="2705277"/>
            <a:ext cx="1" cy="593260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25"/>
          <p:cNvCxnSpPr/>
          <p:nvPr/>
        </p:nvCxnSpPr>
        <p:spPr bwMode="auto">
          <a:xfrm>
            <a:off x="2351042" y="3298611"/>
            <a:ext cx="1258539" cy="0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ZoneTexte 26"/>
          <p:cNvSpPr txBox="1"/>
          <p:nvPr/>
        </p:nvSpPr>
        <p:spPr>
          <a:xfrm>
            <a:off x="2497483" y="2830726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/>
              <a:t>51%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727244" y="2839922"/>
            <a:ext cx="799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/>
              <a:t>24.5%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31367" y="2839922"/>
            <a:ext cx="853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/>
              <a:t>24.5%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577787" y="5606565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>
                <a:solidFill>
                  <a:srgbClr val="FF0000"/>
                </a:solidFill>
              </a:rPr>
              <a:t>67%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01604" y="3416606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90254" y="3775295"/>
            <a:ext cx="2609878" cy="48897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sz="1600" dirty="0">
                <a:latin typeface="Arial" charset="0"/>
              </a:rPr>
              <a:t>SA</a:t>
            </a:r>
            <a:endParaRPr kumimoji="0" lang="fr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041629" y="6106730"/>
            <a:ext cx="2609878" cy="48897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Società </a:t>
            </a:r>
            <a:r>
              <a:rPr kumimoji="0" lang="fr-CH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operativa</a:t>
            </a:r>
            <a:endParaRPr kumimoji="0" lang="fr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 bwMode="auto">
          <a:xfrm>
            <a:off x="2290254" y="4472101"/>
            <a:ext cx="0" cy="471709"/>
          </a:xfrm>
          <a:prstGeom prst="straightConnector1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oneTexte 36"/>
          <p:cNvSpPr txBox="1"/>
          <p:nvPr/>
        </p:nvSpPr>
        <p:spPr>
          <a:xfrm>
            <a:off x="6472181" y="3924081"/>
            <a:ext cx="139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b="1" dirty="0">
                <a:solidFill>
                  <a:srgbClr val="FF0000"/>
                </a:solidFill>
              </a:rPr>
              <a:t>51% </a:t>
            </a:r>
          </a:p>
          <a:p>
            <a:pPr algn="ctr"/>
            <a:r>
              <a:rPr lang="fr-CH" sz="1400" b="1" dirty="0">
                <a:solidFill>
                  <a:srgbClr val="FF0000"/>
                </a:solidFill>
              </a:rPr>
              <a:t>(</a:t>
            </a:r>
            <a:r>
              <a:rPr lang="fr-CH" sz="1400" b="1" dirty="0" err="1">
                <a:solidFill>
                  <a:srgbClr val="FF0000"/>
                </a:solidFill>
              </a:rPr>
              <a:t>gerente</a:t>
            </a:r>
            <a:r>
              <a:rPr lang="fr-CH" sz="1400" b="1" dirty="0">
                <a:solidFill>
                  <a:srgbClr val="FF0000"/>
                </a:solidFill>
              </a:rPr>
              <a:t>/i)</a:t>
            </a:r>
          </a:p>
        </p:txBody>
      </p:sp>
      <p:sp>
        <p:nvSpPr>
          <p:cNvPr id="38" name="Ellipse 37"/>
          <p:cNvSpPr/>
          <p:nvPr/>
        </p:nvSpPr>
        <p:spPr bwMode="auto">
          <a:xfrm>
            <a:off x="7772397" y="3762740"/>
            <a:ext cx="1264099" cy="1194998"/>
          </a:xfrm>
          <a:prstGeom prst="ellipse">
            <a:avLst/>
          </a:prstGeom>
          <a:noFill/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cxnSp>
        <p:nvCxnSpPr>
          <p:cNvPr id="40" name="Connecteur en angle 39"/>
          <p:cNvCxnSpPr>
            <a:cxnSpLocks/>
            <a:stCxn id="38" idx="4"/>
            <a:endCxn id="35" idx="3"/>
          </p:cNvCxnSpPr>
          <p:nvPr/>
        </p:nvCxnSpPr>
        <p:spPr bwMode="auto">
          <a:xfrm rot="5400000">
            <a:off x="6831236" y="4778009"/>
            <a:ext cx="1393482" cy="1752940"/>
          </a:xfrm>
          <a:prstGeom prst="bentConnector2">
            <a:avLst/>
          </a:prstGeom>
          <a:solidFill>
            <a:srgbClr val="BFF6F7"/>
          </a:solidFill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ZoneTexte 40"/>
          <p:cNvSpPr txBox="1"/>
          <p:nvPr/>
        </p:nvSpPr>
        <p:spPr>
          <a:xfrm>
            <a:off x="2397174" y="4513268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041629" y="4945719"/>
            <a:ext cx="2609878" cy="48897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sz="1600" dirty="0">
                <a:latin typeface="Arial" charset="0"/>
              </a:rPr>
              <a:t>SA/SCA H</a:t>
            </a:r>
            <a:r>
              <a:rPr kumimoji="0" lang="fr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olding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32584" y="4945719"/>
            <a:ext cx="2609878" cy="48897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Immobili</a:t>
            </a:r>
            <a:endParaRPr kumimoji="0" lang="fr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 bwMode="auto">
          <a:xfrm>
            <a:off x="4839344" y="4472101"/>
            <a:ext cx="0" cy="471709"/>
          </a:xfrm>
          <a:prstGeom prst="straightConnector1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eur droit avec flèche 43"/>
          <p:cNvCxnSpPr/>
          <p:nvPr/>
        </p:nvCxnSpPr>
        <p:spPr bwMode="auto">
          <a:xfrm>
            <a:off x="5346568" y="5524598"/>
            <a:ext cx="0" cy="471709"/>
          </a:xfrm>
          <a:prstGeom prst="straightConnector1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Connecteur en angle 44"/>
          <p:cNvCxnSpPr>
            <a:endCxn id="31" idx="3"/>
          </p:cNvCxnSpPr>
          <p:nvPr/>
        </p:nvCxnSpPr>
        <p:spPr bwMode="auto">
          <a:xfrm rot="5400000">
            <a:off x="6135499" y="3725495"/>
            <a:ext cx="1980723" cy="948705"/>
          </a:xfrm>
          <a:prstGeom prst="bentConnector2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45"/>
          <p:cNvSpPr txBox="1"/>
          <p:nvPr/>
        </p:nvSpPr>
        <p:spPr>
          <a:xfrm>
            <a:off x="4251317" y="4504835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/>
              <a:t>49%</a:t>
            </a:r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2290254" y="4472101"/>
            <a:ext cx="2549090" cy="0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Connecteur droit avec flèche 49"/>
          <p:cNvCxnSpPr/>
          <p:nvPr/>
        </p:nvCxnSpPr>
        <p:spPr bwMode="auto">
          <a:xfrm>
            <a:off x="3609581" y="3298611"/>
            <a:ext cx="0" cy="425772"/>
          </a:xfrm>
          <a:prstGeom prst="straightConnector1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Connecteur droit 51"/>
          <p:cNvCxnSpPr/>
          <p:nvPr/>
        </p:nvCxnSpPr>
        <p:spPr bwMode="auto">
          <a:xfrm>
            <a:off x="3631150" y="4264274"/>
            <a:ext cx="0" cy="207827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ZoneTexte 52"/>
          <p:cNvSpPr txBox="1"/>
          <p:nvPr/>
        </p:nvSpPr>
        <p:spPr>
          <a:xfrm>
            <a:off x="7458205" y="6011799"/>
            <a:ext cx="68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>
                <a:solidFill>
                  <a:srgbClr val="00B0F0"/>
                </a:solidFill>
              </a:rPr>
              <a:t>33%</a:t>
            </a:r>
          </a:p>
        </p:txBody>
      </p:sp>
      <p:cxnSp>
        <p:nvCxnSpPr>
          <p:cNvPr id="42" name="Connecteur droit 41"/>
          <p:cNvCxnSpPr/>
          <p:nvPr/>
        </p:nvCxnSpPr>
        <p:spPr bwMode="auto">
          <a:xfrm>
            <a:off x="3602610" y="3298611"/>
            <a:ext cx="1258539" cy="0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3686" y="154373"/>
            <a:ext cx="8229600" cy="1043552"/>
          </a:xfrm>
        </p:spPr>
        <p:txBody>
          <a:bodyPr/>
          <a:lstStyle/>
          <a:p>
            <a:pPr algn="l"/>
            <a:r>
              <a:rPr lang="fr-CH" sz="2200" b="1" dirty="0" err="1"/>
              <a:t>Esempio</a:t>
            </a:r>
            <a:r>
              <a:rPr lang="fr-CH" sz="2200" b="1" dirty="0"/>
              <a:t> </a:t>
            </a:r>
            <a:r>
              <a:rPr lang="fr-CH" sz="2200" b="1" dirty="0" err="1"/>
              <a:t>nel</a:t>
            </a:r>
            <a:r>
              <a:rPr lang="fr-CH" sz="2200" b="1" dirty="0"/>
              <a:t> quale A, C e D sono </a:t>
            </a:r>
            <a:r>
              <a:rPr lang="fr-CH" sz="2200" b="1" dirty="0" err="1"/>
              <a:t>soci</a:t>
            </a:r>
            <a:r>
              <a:rPr lang="fr-CH" sz="2200" b="1" dirty="0"/>
              <a:t> «non </a:t>
            </a:r>
            <a:r>
              <a:rPr lang="fr-CH" sz="2200" b="1" dirty="0" err="1"/>
              <a:t>operativi</a:t>
            </a:r>
            <a:r>
              <a:rPr lang="fr-CH" sz="2200" b="1" dirty="0"/>
              <a:t>» e B è </a:t>
            </a:r>
            <a:r>
              <a:rPr lang="fr-CH" sz="2200" b="1" dirty="0" err="1"/>
              <a:t>una</a:t>
            </a:r>
            <a:r>
              <a:rPr lang="fr-CH" sz="2200" b="1" dirty="0"/>
              <a:t> persona </a:t>
            </a:r>
            <a:r>
              <a:rPr lang="fr-CH" sz="2200" b="1" dirty="0" err="1"/>
              <a:t>essenziale</a:t>
            </a:r>
            <a:r>
              <a:rPr lang="fr-CH" sz="2200" b="1" dirty="0"/>
              <a:t> per la </a:t>
            </a:r>
            <a:r>
              <a:rPr lang="fr-CH" sz="2200" b="1" dirty="0" err="1"/>
              <a:t>buona</a:t>
            </a:r>
            <a:r>
              <a:rPr lang="fr-CH" sz="2200" b="1" dirty="0"/>
              <a:t> </a:t>
            </a:r>
            <a:r>
              <a:rPr lang="fr-CH" sz="2200" b="1" dirty="0" err="1"/>
              <a:t>gestione</a:t>
            </a:r>
            <a:r>
              <a:rPr lang="fr-CH" sz="2200" b="1" dirty="0"/>
              <a:t> </a:t>
            </a:r>
            <a:r>
              <a:rPr lang="fr-CH" sz="2200" b="1" dirty="0" err="1"/>
              <a:t>degli</a:t>
            </a:r>
            <a:r>
              <a:rPr lang="fr-CH" sz="2200" b="1" dirty="0"/>
              <a:t> </a:t>
            </a:r>
            <a:r>
              <a:rPr lang="fr-CH" sz="2200" b="1" dirty="0" err="1"/>
              <a:t>affari</a:t>
            </a:r>
            <a:endParaRPr lang="fr-CH" sz="2200" b="1" dirty="0"/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3622047" y="4466197"/>
            <a:ext cx="1217297" cy="0"/>
          </a:xfrm>
          <a:prstGeom prst="line">
            <a:avLst/>
          </a:prstGeom>
          <a:solidFill>
            <a:srgbClr val="BFF6F7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61">
            <a:extLst>
              <a:ext uri="{FF2B5EF4-FFF2-40B4-BE49-F238E27FC236}">
                <a16:creationId xmlns:a16="http://schemas.microsoft.com/office/drawing/2014/main" id="{8ADD690F-8C2A-45EE-A678-834E45B0E3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65313" y="1359822"/>
            <a:ext cx="6459760" cy="215397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indent="0">
              <a:buNone/>
            </a:pPr>
            <a:endParaRPr lang="it-CH" sz="18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CA05FAA-119F-4A5D-B3F7-DCC1C2B6BE4E}"/>
              </a:ext>
            </a:extLst>
          </p:cNvPr>
          <p:cNvSpPr txBox="1"/>
          <p:nvPr/>
        </p:nvSpPr>
        <p:spPr>
          <a:xfrm>
            <a:off x="2133205" y="1423541"/>
            <a:ext cx="642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solidFill>
                  <a:srgbClr val="FF0000"/>
                </a:solidFill>
              </a:rPr>
              <a:t>Patto parasociale/di famiglia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C286D1-DC79-46E1-800D-516706AA97A6}"/>
              </a:ext>
            </a:extLst>
          </p:cNvPr>
          <p:cNvSpPr txBox="1"/>
          <p:nvPr/>
        </p:nvSpPr>
        <p:spPr>
          <a:xfrm>
            <a:off x="7855100" y="4110486"/>
            <a:ext cx="142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err="1">
                <a:solidFill>
                  <a:srgbClr val="00B0F0"/>
                </a:solidFill>
                <a:latin typeface="Arial" charset="0"/>
              </a:rPr>
              <a:t>Eventuali</a:t>
            </a:r>
            <a:r>
              <a:rPr lang="fr-CH" sz="1200" dirty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fr-CH" sz="1200" dirty="0" err="1">
                <a:solidFill>
                  <a:srgbClr val="00B0F0"/>
                </a:solidFill>
                <a:latin typeface="Arial" charset="0"/>
              </a:rPr>
              <a:t>terzi</a:t>
            </a:r>
            <a:r>
              <a:rPr lang="fr-CH" sz="1200" dirty="0">
                <a:solidFill>
                  <a:srgbClr val="00B0F0"/>
                </a:solidFill>
                <a:latin typeface="Arial" charset="0"/>
              </a:rPr>
              <a:t>/ management</a:t>
            </a:r>
          </a:p>
          <a:p>
            <a:endParaRPr lang="it-CH" sz="1200" dirty="0"/>
          </a:p>
        </p:txBody>
      </p:sp>
    </p:spTree>
    <p:extLst>
      <p:ext uri="{BB962C8B-B14F-4D97-AF65-F5344CB8AC3E}">
        <p14:creationId xmlns:p14="http://schemas.microsoft.com/office/powerpoint/2010/main" val="399049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7" grpId="0"/>
      <p:bldP spid="28" grpId="0"/>
      <p:bldP spid="29" grpId="0"/>
      <p:bldP spid="30" grpId="0"/>
      <p:bldP spid="33" grpId="0"/>
      <p:bldP spid="34" grpId="0" animBg="1"/>
      <p:bldP spid="35" grpId="0" animBg="1"/>
      <p:bldP spid="37" grpId="0"/>
      <p:bldP spid="38" grpId="0" animBg="1"/>
      <p:bldP spid="41" grpId="0"/>
      <p:bldP spid="31" grpId="0" animBg="1"/>
      <p:bldP spid="39" grpId="0" animBg="1"/>
      <p:bldP spid="46" grpId="0"/>
      <p:bldP spid="53" grpId="0"/>
      <p:bldP spid="10" grpId="0"/>
      <p:bldP spid="48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243EA1-FDD8-4DD5-A261-618D87BD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686800" cy="583264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it-CH" sz="3900" b="1" dirty="0">
                <a:solidFill>
                  <a:srgbClr val="DB0962"/>
                </a:solidFill>
              </a:rPr>
              <a:t>Ma queste soluzioni non sono sufficienti</a:t>
            </a:r>
            <a:r>
              <a:rPr lang="it-CH" sz="3900" dirty="0">
                <a:solidFill>
                  <a:srgbClr val="DB0962"/>
                </a:solidFill>
              </a:rPr>
              <a:t>:</a:t>
            </a:r>
          </a:p>
          <a:p>
            <a:pPr marL="0" lvl="0" indent="0">
              <a:buNone/>
            </a:pPr>
            <a:endParaRPr lang="it-CH" dirty="0">
              <a:solidFill>
                <a:srgbClr val="DB0962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dirty="0"/>
              <a:t>Certi membri della famiglia hanno </a:t>
            </a:r>
            <a:r>
              <a:rPr lang="it-CH" b="1" dirty="0"/>
              <a:t>altri interessi, talvolta altri valori, altri ideali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In particolare i "</a:t>
            </a:r>
            <a:r>
              <a:rPr lang="it-CH" b="1" dirty="0" err="1"/>
              <a:t>millenials</a:t>
            </a:r>
            <a:r>
              <a:rPr lang="it-CH" b="1" dirty="0"/>
              <a:t>" </a:t>
            </a:r>
            <a:r>
              <a:rPr lang="it-CH" dirty="0"/>
              <a:t>si aspettano dalle aziende – anche dalla loro – un’attenzione maggiore alla responsabilità sociale dell’impresa (</a:t>
            </a:r>
            <a:r>
              <a:rPr lang="it-CH" b="1" dirty="0"/>
              <a:t>CSR</a:t>
            </a:r>
            <a:r>
              <a:rPr lang="it-CH" dirty="0"/>
              <a:t>), quindi un maggior contributo al proseguimento degli obiettivi di sviluppo sostenibile (</a:t>
            </a:r>
            <a:r>
              <a:rPr lang="it-CH" b="1" dirty="0"/>
              <a:t>SDG</a:t>
            </a:r>
            <a:r>
              <a:rPr lang="it-CH" dirty="0"/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b="1" dirty="0"/>
              <a:t>Dare un senso (morale) all'azienda</a:t>
            </a:r>
            <a:r>
              <a:rPr lang="it-CH" dirty="0"/>
              <a:t>, riconoscibile dalle prossime generazioni</a:t>
            </a:r>
            <a:endParaRPr lang="it-CH" sz="36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D215C3-3B4F-46F5-AE47-1674D0D8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D6B06-7CA3-4340-AC62-F1E3BCC95271}" type="slidenum">
              <a:rPr lang="fr-FR" altLang="fr-F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6B981-462B-467E-B831-7F3D74EE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CH" sz="4000" b="1" dirty="0">
                <a:solidFill>
                  <a:srgbClr val="DB0962"/>
                </a:solidFill>
              </a:rPr>
              <a:t>Filantropia e SDG / CSR e B-</a:t>
            </a:r>
            <a:r>
              <a:rPr lang="it-CH" sz="4000" b="1" dirty="0" err="1">
                <a:solidFill>
                  <a:srgbClr val="DB0962"/>
                </a:solidFill>
              </a:rPr>
              <a:t>Corp</a:t>
            </a:r>
            <a:endParaRPr lang="it-CH" sz="4000" b="1" dirty="0">
              <a:solidFill>
                <a:srgbClr val="DB096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594E2E-ED60-492C-892C-2A3276BB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8</a:t>
            </a:fld>
            <a:endParaRPr lang="fr-CH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40F2CB9-7FD0-4EE4-A0F2-D0377852F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b="1" dirty="0" err="1"/>
              <a:t>Filantropia</a:t>
            </a:r>
            <a:r>
              <a:rPr lang="fr-FR" b="1" dirty="0"/>
              <a:t>: </a:t>
            </a:r>
          </a:p>
          <a:p>
            <a:pPr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2400" dirty="0"/>
              <a:t>«</a:t>
            </a:r>
            <a:r>
              <a:rPr lang="fr-CH" sz="2400" b="1" i="1" dirty="0" err="1"/>
              <a:t>Voluntary</a:t>
            </a:r>
            <a:r>
              <a:rPr lang="fr-CH" sz="2400" b="1" i="1" dirty="0"/>
              <a:t> </a:t>
            </a:r>
            <a:r>
              <a:rPr lang="fr-CH" sz="2400" i="1" dirty="0" err="1"/>
              <a:t>giving</a:t>
            </a:r>
            <a:r>
              <a:rPr lang="fr-CH" sz="2400" i="1" dirty="0"/>
              <a:t> for the </a:t>
            </a:r>
            <a:r>
              <a:rPr lang="fr-CH" sz="2400" b="1" i="1" dirty="0"/>
              <a:t>public good</a:t>
            </a:r>
            <a:r>
              <a:rPr lang="fr-CH" sz="2400" dirty="0"/>
              <a:t>» </a:t>
            </a:r>
            <a:r>
              <a:rPr lang="fr-CH" sz="1800" dirty="0"/>
              <a:t>(Robert L. </a:t>
            </a:r>
            <a:r>
              <a:rPr lang="fr-CH" sz="1800" dirty="0" err="1"/>
              <a:t>Payton</a:t>
            </a:r>
            <a:r>
              <a:rPr lang="fr-CH" sz="1800" i="1" dirty="0"/>
              <a:t> (1988))</a:t>
            </a:r>
            <a:r>
              <a:rPr lang="fr-FR" sz="1800" i="1" dirty="0"/>
              <a:t> </a:t>
            </a:r>
            <a:r>
              <a:rPr lang="fr-FR" sz="2400" dirty="0"/>
              <a:t>= </a:t>
            </a:r>
            <a:r>
              <a:rPr lang="fr-FR" sz="2400" dirty="0" err="1"/>
              <a:t>Contribuzione</a:t>
            </a:r>
            <a:r>
              <a:rPr lang="fr-FR" sz="2400" dirty="0"/>
              <a:t> </a:t>
            </a:r>
            <a:r>
              <a:rPr lang="fr-FR" sz="2400" dirty="0" err="1"/>
              <a:t>voluntaria</a:t>
            </a:r>
            <a:r>
              <a:rPr lang="fr-FR" sz="2400" dirty="0"/>
              <a:t> al bene </a:t>
            </a:r>
            <a:r>
              <a:rPr lang="fr-FR" sz="2400" dirty="0" err="1"/>
              <a:t>comune</a:t>
            </a:r>
            <a:endParaRPr lang="fr-FR" sz="2400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2400" dirty="0"/>
              <a:t>Il bene comune è stato </a:t>
            </a:r>
            <a:r>
              <a:rPr lang="it-CH" sz="2400" b="1" dirty="0"/>
              <a:t>«codificato» negli obbiettivi di sviluppo sostenibile</a:t>
            </a:r>
            <a:endParaRPr lang="it-IT" dirty="0"/>
          </a:p>
          <a:p>
            <a:pPr marL="0" indent="0">
              <a:spcBef>
                <a:spcPts val="1200"/>
              </a:spcBef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97806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E9F88-D53B-4A6A-9BC8-4995ECDAD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99963"/>
            <a:ext cx="8820472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CH" sz="2800" b="1" dirty="0"/>
              <a:t>Obiettivi di sviluppo sostenibile </a:t>
            </a:r>
            <a:r>
              <a:rPr lang="it-CH" sz="2800" dirty="0"/>
              <a:t>(OSS/</a:t>
            </a:r>
            <a:r>
              <a:rPr lang="it-CH" sz="2800" b="1" dirty="0"/>
              <a:t>SDG</a:t>
            </a:r>
            <a:r>
              <a:rPr lang="it-CH" sz="2800" dirty="0"/>
              <a:t>) </a:t>
            </a:r>
            <a:r>
              <a:rPr lang="it-CH" sz="2400" dirty="0"/>
              <a:t>(Parigi, 2015)</a:t>
            </a:r>
            <a:r>
              <a:rPr lang="fr-CH" sz="2400" dirty="0"/>
              <a:t>:</a:t>
            </a:r>
            <a:endParaRPr lang="fr-CH" sz="2800" dirty="0"/>
          </a:p>
          <a:p>
            <a:pPr marL="400050" lvl="1" indent="0">
              <a:spcBef>
                <a:spcPts val="1200"/>
              </a:spcBef>
              <a:buNone/>
            </a:pPr>
            <a:r>
              <a:rPr lang="it-IT" sz="2400" dirty="0"/>
              <a:t>I principali stati hanno approvato l’Agenda 2030 per uno sviluppo sostenibile, i cui elementi essenziali sono i </a:t>
            </a:r>
            <a:r>
              <a:rPr lang="it-IT" sz="2400" b="1" dirty="0"/>
              <a:t>17 obiettivi </a:t>
            </a:r>
            <a:r>
              <a:rPr lang="it-IT" sz="2400" dirty="0"/>
              <a:t>di sviluppo sostenibile volti ad affrontare i cambiamenti climatici, porre fine alla povertà, a lottare contro l'ineguaglianza e allo sviluppo sociale ed economico. </a:t>
            </a:r>
            <a:endParaRPr lang="fr-CH" sz="2400" b="1" dirty="0"/>
          </a:p>
          <a:p>
            <a:pPr marL="0" indent="0">
              <a:spcBef>
                <a:spcPts val="1200"/>
              </a:spcBef>
              <a:buNone/>
            </a:pPr>
            <a:endParaRPr lang="fr-CH" sz="2400" dirty="0"/>
          </a:p>
          <a:p>
            <a:pPr marL="0" indent="0">
              <a:spcBef>
                <a:spcPts val="1200"/>
              </a:spcBef>
              <a:buNone/>
            </a:pPr>
            <a:endParaRPr lang="it-IT" dirty="0"/>
          </a:p>
          <a:p>
            <a:pPr marL="0" indent="0">
              <a:spcBef>
                <a:spcPts val="1200"/>
              </a:spcBef>
              <a:buNone/>
            </a:pPr>
            <a:endParaRPr lang="it-CH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CD63CE-C19D-4A3F-BF3D-B541F257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DBF7-527E-4FBB-8FFA-4CD519E7A0CE}" type="slidenum">
              <a:rPr lang="fr-CH" smtClean="0"/>
              <a:t>9</a:t>
            </a:fld>
            <a:endParaRPr lang="fr-CH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A6F1B54-CE5B-402F-8CE7-0616B7DF2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53" y="3008760"/>
            <a:ext cx="1133475" cy="111442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08B6BAE-0ADC-4800-B523-2E4337357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779" y="2996952"/>
            <a:ext cx="1152525" cy="116205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4AA1CF1-6B65-4EDF-9485-4DF7826E1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2996952"/>
            <a:ext cx="1143000" cy="11525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E8FF663-D04E-4FD0-A568-19538FE34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6341" y="3008760"/>
            <a:ext cx="1133475" cy="112395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AFA4FCEB-BC46-4DD0-9F53-A9492498C3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7693" y="2989710"/>
            <a:ext cx="1133475" cy="1143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720C2DD-0DDD-4F25-A9BA-A473982061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5237" y="3008760"/>
            <a:ext cx="1152525" cy="112395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54DEEB72-180B-434A-8E55-4CFACBFFDD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528" y="4249664"/>
            <a:ext cx="1143000" cy="115252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4F431B3-F484-4519-9E6C-93C3AD2902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9240" y="4249664"/>
            <a:ext cx="1133475" cy="113347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6DBCE02C-3187-4043-A6DE-33C5239548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21385" y="4249664"/>
            <a:ext cx="1143000" cy="112395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6CF6747-F8C6-4679-8F09-FBFDD99238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3965" y="4249664"/>
            <a:ext cx="1143000" cy="1152525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100633-72F5-4CBF-8966-027782D4DE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92712" y="4249664"/>
            <a:ext cx="1152525" cy="115252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9CF8803-31CF-4B23-9F22-02F038FAD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70984" y="4249664"/>
            <a:ext cx="1143000" cy="116205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B6AFE8FA-1276-43B0-B16F-EBA67D8B9C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2644" y="5472088"/>
            <a:ext cx="1133475" cy="112395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70D9E039-1ECB-4B57-85AD-1951225BEEB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64879" y="5433616"/>
            <a:ext cx="1114425" cy="11525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E432768-AE93-4A58-84B0-055FF60641D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36676" y="5443513"/>
            <a:ext cx="1143000" cy="115252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AD37EF59-B220-496A-8994-D08C58AD0A1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413372" y="5453038"/>
            <a:ext cx="1171575" cy="116205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6E3FAD18-C6D2-465F-8BDB-68229A8333A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32932" y="5443513"/>
            <a:ext cx="11525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46D1DEBFF63F4BA55A03475B3F5022" ma:contentTypeVersion="5" ma:contentTypeDescription="Ein neues Dokument erstellen." ma:contentTypeScope="" ma:versionID="cc4b5294ae6f0aaaee79a703d243ab0e">
  <xsd:schema xmlns:xsd="http://www.w3.org/2001/XMLSchema" xmlns:xs="http://www.w3.org/2001/XMLSchema" xmlns:p="http://schemas.microsoft.com/office/2006/metadata/properties" xmlns:ns2="09c9247d-643a-4eed-94df-a3a8e5364e4d" targetNamespace="http://schemas.microsoft.com/office/2006/metadata/properties" ma:root="true" ma:fieldsID="f9bc7106b69b303876023bbdcae94e8d" ns2:_="">
    <xsd:import namespace="09c9247d-643a-4eed-94df-a3a8e5364e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9247d-643a-4eed-94df-a3a8e5364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AD0D49-6A76-48CF-B353-8514E2E5FF2C}"/>
</file>

<file path=customXml/itemProps2.xml><?xml version="1.0" encoding="utf-8"?>
<ds:datastoreItem xmlns:ds="http://schemas.openxmlformats.org/officeDocument/2006/customXml" ds:itemID="{B4FC79A7-0255-4553-B013-CCEE06D81E02}"/>
</file>

<file path=customXml/itemProps3.xml><?xml version="1.0" encoding="utf-8"?>
<ds:datastoreItem xmlns:ds="http://schemas.openxmlformats.org/officeDocument/2006/customXml" ds:itemID="{A0014308-2C99-46A2-A251-8413AF134D1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Presentazione su schermo (4:3)</PresentationFormat>
  <Paragraphs>164</Paragraphs>
  <Slides>22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Bell MT</vt:lpstr>
      <vt:lpstr>Calibri</vt:lpstr>
      <vt:lpstr>Wingdings</vt:lpstr>
      <vt:lpstr>Thème Office</vt:lpstr>
      <vt:lpstr>Modèle par défaut</vt:lpstr>
      <vt:lpstr>1_Thème Office</vt:lpstr>
      <vt:lpstr>Presentazione standard di PowerPoint</vt:lpstr>
      <vt:lpstr>Particolarità delle impresi famigliari (IF) rispetto alle altre aziende</vt:lpstr>
      <vt:lpstr>Presentazione standard di PowerPoint</vt:lpstr>
      <vt:lpstr>Presentazione standard di PowerPoint</vt:lpstr>
      <vt:lpstr>Presentazione standard di PowerPoint</vt:lpstr>
      <vt:lpstr>Esempio nel quale A, C e D sono soci «non operativi» e B è una persona essenziale per la buona gestione degli affari</vt:lpstr>
      <vt:lpstr>Presentazione standard di PowerPoint</vt:lpstr>
      <vt:lpstr>Filantropia e SDG / CSR e B-Corp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attività non-profit dell’impresa/famiglia possono anche essere svolte tramite fondazioni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Contatti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Jacquemet</dc:creator>
  <cp:lastModifiedBy>Gisella Cedro</cp:lastModifiedBy>
  <cp:revision>431</cp:revision>
  <cp:lastPrinted>2019-05-09T13:55:06Z</cp:lastPrinted>
  <dcterms:created xsi:type="dcterms:W3CDTF">2014-07-07T08:07:10Z</dcterms:created>
  <dcterms:modified xsi:type="dcterms:W3CDTF">2019-05-09T13:55:16Z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0x0101009846D1DEBFF63F4BA55A03475B3F5022</vt:lpwstr>
  </property>
</Properties>
</file>